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9" r:id="rId8"/>
    <p:sldId id="262" r:id="rId9"/>
    <p:sldId id="263" r:id="rId10"/>
    <p:sldId id="264" r:id="rId11"/>
    <p:sldId id="265" r:id="rId12"/>
    <p:sldId id="266" r:id="rId13"/>
    <p:sldId id="270"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576" autoAdjust="0"/>
  </p:normalViewPr>
  <p:slideViewPr>
    <p:cSldViewPr>
      <p:cViewPr varScale="1">
        <p:scale>
          <a:sx n="69" d="100"/>
          <a:sy n="69" d="100"/>
        </p:scale>
        <p:origin x="-546" y="-102"/>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10/3/2019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10/3/2019</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10/3/2019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10/3/2019</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10/3/2019</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10/3/2019</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10/3/2019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wipe dir="d"/>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elenaeko@yahoo.com" TargetMode="External"/><Relationship Id="rId2" Type="http://schemas.openxmlformats.org/officeDocument/2006/relationships/hyperlink" Target="https://europass.cedefop.europa.eu/mk/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rasmuscoursescroatia.com/creativity-in-the-classro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rasmuscoursescroatia.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_VZtYDTewMs5" descr="EU flag-Erasmus+_vect_POS.JPG"/>
          <p:cNvPicPr/>
          <p:nvPr/>
        </p:nvPicPr>
        <p:blipFill>
          <a:blip r:embed="rId2"/>
          <a:srcRect/>
          <a:stretch>
            <a:fillRect/>
          </a:stretch>
        </p:blipFill>
        <p:spPr bwMode="auto">
          <a:xfrm>
            <a:off x="1828800" y="304800"/>
            <a:ext cx="5257800" cy="1501730"/>
          </a:xfrm>
          <a:prstGeom prst="rect">
            <a:avLst/>
          </a:prstGeom>
          <a:noFill/>
          <a:ln w="9525">
            <a:noFill/>
            <a:miter lim="800000"/>
            <a:headEnd/>
            <a:tailEnd/>
          </a:ln>
        </p:spPr>
      </p:pic>
      <p:sp>
        <p:nvSpPr>
          <p:cNvPr id="5" name="Title 4"/>
          <p:cNvSpPr>
            <a:spLocks noGrp="1"/>
          </p:cNvSpPr>
          <p:nvPr>
            <p:ph type="ctrTitle"/>
          </p:nvPr>
        </p:nvSpPr>
        <p:spPr>
          <a:xfrm>
            <a:off x="1752600" y="1828800"/>
            <a:ext cx="7086600" cy="3505200"/>
          </a:xfrm>
        </p:spPr>
        <p:txBody>
          <a:bodyPr>
            <a:normAutofit fontScale="90000"/>
          </a:bodyPr>
          <a:lstStyle/>
          <a:p>
            <a:pPr algn="ctr"/>
            <a:r>
              <a:rPr lang="en-US" sz="3100" b="1" dirty="0" smtClean="0"/>
              <a:t>                </a:t>
            </a:r>
            <a:r>
              <a:rPr lang="mk-MK" sz="3100" b="1" dirty="0" smtClean="0"/>
              <a:t/>
            </a:r>
            <a:br>
              <a:rPr lang="mk-MK" sz="3100" b="1" dirty="0" smtClean="0"/>
            </a:br>
            <a:r>
              <a:rPr lang="ru-RU" sz="2000" b="1" dirty="0" smtClean="0"/>
              <a:t>Еразмус</a:t>
            </a:r>
            <a:r>
              <a:rPr lang="ru-RU" sz="2000" b="1" dirty="0" smtClean="0"/>
              <a:t>+ програма - Клучна Акција КА101: </a:t>
            </a:r>
            <a:r>
              <a:rPr lang="ru-RU" sz="2000" dirty="0" smtClean="0"/>
              <a:t/>
            </a:r>
            <a:br>
              <a:rPr lang="ru-RU" sz="2000" dirty="0" smtClean="0"/>
            </a:br>
            <a:r>
              <a:rPr lang="ru-RU" sz="2000" dirty="0" smtClean="0"/>
              <a:t>Учење преку индивидуални мобилности  </a:t>
            </a:r>
            <a:br>
              <a:rPr lang="ru-RU" sz="2000" dirty="0" smtClean="0"/>
            </a:br>
            <a:r>
              <a:rPr lang="en-US" sz="2000" dirty="0" smtClean="0"/>
              <a:t/>
            </a:r>
            <a:br>
              <a:rPr lang="en-US" sz="2000" dirty="0" smtClean="0"/>
            </a:br>
            <a:r>
              <a:rPr lang="en-US" sz="2000" b="1" dirty="0" err="1" smtClean="0">
                <a:solidFill>
                  <a:schemeClr val="accent1">
                    <a:lumMod val="75000"/>
                  </a:schemeClr>
                </a:solidFill>
              </a:rPr>
              <a:t>Име</a:t>
            </a:r>
            <a:r>
              <a:rPr lang="en-US" sz="2000" b="1" dirty="0" smtClean="0">
                <a:solidFill>
                  <a:schemeClr val="accent1">
                    <a:lumMod val="75000"/>
                  </a:schemeClr>
                </a:solidFill>
              </a:rPr>
              <a:t> </a:t>
            </a:r>
            <a:r>
              <a:rPr lang="en-US" sz="2000" b="1" dirty="0" err="1" smtClean="0">
                <a:solidFill>
                  <a:schemeClr val="accent1">
                    <a:lumMod val="75000"/>
                  </a:schemeClr>
                </a:solidFill>
              </a:rPr>
              <a:t>на</a:t>
            </a:r>
            <a:r>
              <a:rPr lang="en-US" sz="2000" b="1" dirty="0" smtClean="0">
                <a:solidFill>
                  <a:schemeClr val="accent1">
                    <a:lumMod val="75000"/>
                  </a:schemeClr>
                </a:solidFill>
              </a:rPr>
              <a:t> </a:t>
            </a:r>
            <a:r>
              <a:rPr lang="en-US" sz="2000" b="1" dirty="0" err="1" smtClean="0">
                <a:solidFill>
                  <a:schemeClr val="accent1">
                    <a:lumMod val="75000"/>
                  </a:schemeClr>
                </a:solidFill>
              </a:rPr>
              <a:t>проектот</a:t>
            </a:r>
            <a:r>
              <a:rPr lang="en-US" sz="2000" dirty="0" smtClean="0"/>
              <a:t>: </a:t>
            </a:r>
            <a:r>
              <a:rPr lang="mk-MK" sz="2000" dirty="0" smtClean="0"/>
              <a:t> Иновативност и креативност = мотивација и добро образование </a:t>
            </a:r>
            <a:r>
              <a:rPr lang="en-US" sz="2000" dirty="0" smtClean="0"/>
              <a:t>(Innovation and Creativity = Motivation and Good</a:t>
            </a:r>
            <a:br>
              <a:rPr lang="en-US" sz="2000" dirty="0" smtClean="0"/>
            </a:br>
            <a:r>
              <a:rPr lang="en-US" sz="2000" dirty="0" smtClean="0"/>
              <a:t>Education</a:t>
            </a:r>
            <a:r>
              <a:rPr lang="en-US" sz="2000" i="1" dirty="0" smtClean="0"/>
              <a:t>)</a:t>
            </a:r>
            <a:br>
              <a:rPr lang="en-US" sz="2000" i="1" dirty="0" smtClean="0"/>
            </a:br>
            <a:r>
              <a:rPr lang="en-US" sz="2000" dirty="0" smtClean="0"/>
              <a:t/>
            </a:r>
            <a:br>
              <a:rPr lang="en-US" sz="2000" dirty="0" smtClean="0"/>
            </a:br>
            <a:r>
              <a:rPr lang="en-US" sz="2000" b="1" dirty="0" err="1" smtClean="0">
                <a:solidFill>
                  <a:schemeClr val="accent1">
                    <a:lumMod val="75000"/>
                  </a:schemeClr>
                </a:solidFill>
              </a:rPr>
              <a:t>Почеток</a:t>
            </a:r>
            <a:r>
              <a:rPr lang="en-US" sz="2000" b="1" dirty="0" smtClean="0">
                <a:solidFill>
                  <a:schemeClr val="accent1">
                    <a:lumMod val="75000"/>
                  </a:schemeClr>
                </a:solidFill>
              </a:rPr>
              <a:t> </a:t>
            </a:r>
            <a:r>
              <a:rPr lang="en-US" sz="2000" b="1" dirty="0" err="1" smtClean="0">
                <a:solidFill>
                  <a:schemeClr val="accent1">
                    <a:lumMod val="75000"/>
                  </a:schemeClr>
                </a:solidFill>
              </a:rPr>
              <a:t>на</a:t>
            </a:r>
            <a:r>
              <a:rPr lang="en-US" sz="2000" b="1" dirty="0" smtClean="0">
                <a:solidFill>
                  <a:schemeClr val="accent1">
                    <a:lumMod val="75000"/>
                  </a:schemeClr>
                </a:solidFill>
              </a:rPr>
              <a:t> </a:t>
            </a:r>
            <a:r>
              <a:rPr lang="en-US" sz="2000" b="1" dirty="0" err="1" smtClean="0">
                <a:solidFill>
                  <a:schemeClr val="accent1">
                    <a:lumMod val="75000"/>
                  </a:schemeClr>
                </a:solidFill>
              </a:rPr>
              <a:t>проектот</a:t>
            </a:r>
            <a:r>
              <a:rPr lang="en-US" sz="2000" dirty="0" smtClean="0"/>
              <a:t>: </a:t>
            </a:r>
            <a:r>
              <a:rPr lang="mk-MK" sz="2000" dirty="0" smtClean="0"/>
              <a:t> 3</a:t>
            </a:r>
            <a:r>
              <a:rPr lang="en-US" sz="2000" i="1" dirty="0" smtClean="0"/>
              <a:t>1.</a:t>
            </a:r>
            <a:r>
              <a:rPr lang="mk-MK" sz="2000" i="1" dirty="0" smtClean="0"/>
              <a:t>12</a:t>
            </a:r>
            <a:r>
              <a:rPr lang="en-US" sz="2000" i="1" dirty="0" smtClean="0"/>
              <a:t>.2019 </a:t>
            </a:r>
            <a:r>
              <a:rPr lang="en-US" sz="2000" i="1" dirty="0" err="1" smtClean="0"/>
              <a:t>година</a:t>
            </a:r>
            <a:r>
              <a:rPr lang="en-US" sz="2000" dirty="0" smtClean="0"/>
              <a:t/>
            </a:r>
            <a:br>
              <a:rPr lang="en-US" sz="2000" dirty="0" smtClean="0"/>
            </a:br>
            <a:r>
              <a:rPr lang="en-US" sz="2000" b="1" dirty="0" err="1" smtClean="0">
                <a:solidFill>
                  <a:schemeClr val="accent1">
                    <a:lumMod val="75000"/>
                  </a:schemeClr>
                </a:solidFill>
              </a:rPr>
              <a:t>Крај</a:t>
            </a:r>
            <a:r>
              <a:rPr lang="en-US" sz="2000" b="1" dirty="0" smtClean="0">
                <a:solidFill>
                  <a:schemeClr val="accent1">
                    <a:lumMod val="75000"/>
                  </a:schemeClr>
                </a:solidFill>
              </a:rPr>
              <a:t> </a:t>
            </a:r>
            <a:r>
              <a:rPr lang="en-US" sz="2000" b="1" dirty="0" err="1" smtClean="0">
                <a:solidFill>
                  <a:schemeClr val="accent1">
                    <a:lumMod val="75000"/>
                  </a:schemeClr>
                </a:solidFill>
              </a:rPr>
              <a:t>на</a:t>
            </a:r>
            <a:r>
              <a:rPr lang="en-US" sz="2000" b="1" dirty="0" smtClean="0">
                <a:solidFill>
                  <a:schemeClr val="accent1">
                    <a:lumMod val="75000"/>
                  </a:schemeClr>
                </a:solidFill>
              </a:rPr>
              <a:t> </a:t>
            </a:r>
            <a:r>
              <a:rPr lang="en-US" sz="2000" b="1" dirty="0" err="1" smtClean="0">
                <a:solidFill>
                  <a:schemeClr val="accent1">
                    <a:lumMod val="75000"/>
                  </a:schemeClr>
                </a:solidFill>
              </a:rPr>
              <a:t>проектот</a:t>
            </a:r>
            <a:r>
              <a:rPr lang="en-US" sz="2000" dirty="0" smtClean="0"/>
              <a:t>: </a:t>
            </a:r>
            <a:r>
              <a:rPr lang="mk-MK" sz="2000" i="1" dirty="0" smtClean="0"/>
              <a:t>29</a:t>
            </a:r>
            <a:r>
              <a:rPr lang="en-US" sz="2000" i="1" dirty="0" smtClean="0"/>
              <a:t>.</a:t>
            </a:r>
            <a:r>
              <a:rPr lang="mk-MK" sz="2000" i="1" dirty="0" smtClean="0"/>
              <a:t>6</a:t>
            </a:r>
            <a:r>
              <a:rPr lang="en-US" sz="2000" i="1" dirty="0" smtClean="0"/>
              <a:t>.202</a:t>
            </a:r>
            <a:r>
              <a:rPr lang="mk-MK" sz="2000" i="1" dirty="0" smtClean="0"/>
              <a:t>1</a:t>
            </a:r>
            <a:r>
              <a:rPr lang="en-US" sz="2000" i="1" dirty="0" smtClean="0"/>
              <a:t> </a:t>
            </a:r>
            <a:r>
              <a:rPr lang="en-US" sz="2000" i="1" dirty="0" err="1" smtClean="0"/>
              <a:t>година</a:t>
            </a:r>
            <a:r>
              <a:rPr lang="en-US" sz="2000" dirty="0" smtClean="0"/>
              <a:t/>
            </a:r>
            <a:br>
              <a:rPr lang="en-US" sz="2000" dirty="0" smtClean="0"/>
            </a:br>
            <a:endParaRPr lang="en-US" sz="2000" dirty="0"/>
          </a:p>
        </p:txBody>
      </p:sp>
    </p:spTree>
  </p:cSld>
  <p:clrMapOvr>
    <a:masterClrMapping/>
  </p:clrMapOvr>
  <p:transition spd="med">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fontScale="90000"/>
          </a:bodyPr>
          <a:lstStyle/>
          <a:p>
            <a:r>
              <a:rPr lang="ru-RU" sz="3600" b="1" dirty="0" smtClean="0"/>
              <a:t/>
            </a:r>
            <a:br>
              <a:rPr lang="ru-RU" sz="3600" b="1" dirty="0" smtClean="0"/>
            </a:br>
            <a:r>
              <a:rPr lang="ru-RU" sz="3100" b="1" dirty="0" smtClean="0"/>
              <a:t/>
            </a:r>
            <a:br>
              <a:rPr lang="ru-RU" sz="3100" b="1" dirty="0" smtClean="0"/>
            </a:br>
            <a:r>
              <a:rPr lang="ru-RU" sz="3100" b="1" dirty="0" smtClean="0"/>
              <a:t/>
            </a:r>
            <a:br>
              <a:rPr lang="ru-RU" sz="3100" b="1" dirty="0" smtClean="0"/>
            </a:br>
            <a:r>
              <a:rPr lang="ru-RU" sz="3100" b="1" dirty="0" smtClean="0"/>
              <a:t/>
            </a:r>
            <a:br>
              <a:rPr lang="ru-RU" sz="3100" b="1" dirty="0" smtClean="0"/>
            </a:br>
            <a:r>
              <a:rPr lang="ru-RU" sz="3100" b="1" dirty="0" smtClean="0"/>
              <a:t/>
            </a:r>
            <a:br>
              <a:rPr lang="ru-RU" sz="3100" b="1" dirty="0" smtClean="0"/>
            </a:br>
            <a:r>
              <a:rPr lang="ru-RU" sz="3100" b="1" dirty="0" smtClean="0"/>
              <a:t/>
            </a:r>
            <a:br>
              <a:rPr lang="ru-RU" sz="3100" b="1" dirty="0" smtClean="0"/>
            </a:br>
            <a:r>
              <a:rPr lang="ru-RU" sz="3100" b="1" dirty="0" smtClean="0"/>
              <a:t/>
            </a:r>
            <a:br>
              <a:rPr lang="ru-RU" sz="3100" b="1" dirty="0" smtClean="0"/>
            </a:br>
            <a:r>
              <a:rPr lang="ru-RU" sz="3100" b="1" dirty="0" smtClean="0"/>
              <a:t/>
            </a:r>
            <a:br>
              <a:rPr lang="ru-RU" sz="3100" b="1" dirty="0" smtClean="0"/>
            </a:br>
            <a:r>
              <a:rPr lang="ru-RU" sz="3100" b="1" dirty="0" smtClean="0"/>
              <a:t/>
            </a:r>
            <a:br>
              <a:rPr lang="ru-RU" sz="3100" b="1" dirty="0" smtClean="0"/>
            </a:br>
            <a:r>
              <a:rPr lang="ru-RU" sz="3100" b="1" dirty="0" smtClean="0"/>
              <a:t/>
            </a:r>
            <a:br>
              <a:rPr lang="ru-RU" sz="3100" b="1" dirty="0" smtClean="0"/>
            </a:br>
            <a:r>
              <a:rPr lang="ru-RU" sz="3100" b="1" dirty="0" smtClean="0"/>
              <a:t/>
            </a:r>
            <a:br>
              <a:rPr lang="ru-RU" sz="3100" b="1" dirty="0" smtClean="0"/>
            </a:br>
            <a:r>
              <a:rPr lang="ru-RU" sz="3100" b="1" dirty="0" smtClean="0"/>
              <a:t/>
            </a:r>
            <a:br>
              <a:rPr lang="ru-RU" sz="3100" b="1" dirty="0" smtClean="0"/>
            </a:br>
            <a:r>
              <a:rPr lang="ru-RU" sz="3100" b="1" dirty="0" smtClean="0"/>
              <a:t/>
            </a:r>
            <a:br>
              <a:rPr lang="ru-RU" sz="3100" b="1" dirty="0" smtClean="0"/>
            </a:br>
            <a:r>
              <a:rPr lang="ru-RU" sz="3100" b="1" dirty="0" smtClean="0"/>
              <a:t/>
            </a:r>
            <a:br>
              <a:rPr lang="ru-RU" sz="3100" b="1" dirty="0" smtClean="0"/>
            </a:br>
            <a:r>
              <a:rPr lang="ru-RU" sz="2700" b="1" dirty="0" smtClean="0"/>
              <a:t>Критериуми</a:t>
            </a:r>
            <a:r>
              <a:rPr lang="ru-RU" sz="2700" dirty="0" smtClean="0"/>
              <a:t> кои ќе се користат при изборот на </a:t>
            </a:r>
            <a:r>
              <a:rPr lang="ru-RU" sz="2700" b="1" dirty="0" smtClean="0"/>
              <a:t>наставници </a:t>
            </a:r>
            <a:r>
              <a:rPr lang="ru-RU" sz="2700" dirty="0" smtClean="0"/>
              <a:t>се:</a:t>
            </a:r>
            <a:r>
              <a:rPr lang="ru-RU" dirty="0" smtClean="0"/>
              <a:t/>
            </a:r>
            <a:br>
              <a:rPr lang="ru-RU" dirty="0" smtClean="0"/>
            </a:br>
            <a:endParaRPr lang="en-US" dirty="0"/>
          </a:p>
        </p:txBody>
      </p:sp>
      <p:sp>
        <p:nvSpPr>
          <p:cNvPr id="3" name="Content Placeholder 2"/>
          <p:cNvSpPr>
            <a:spLocks noGrp="1"/>
          </p:cNvSpPr>
          <p:nvPr>
            <p:ph sz="quarter" idx="1"/>
          </p:nvPr>
        </p:nvSpPr>
        <p:spPr/>
        <p:txBody>
          <a:bodyPr>
            <a:normAutofit fontScale="92500" lnSpcReduction="10000"/>
          </a:bodyPr>
          <a:lstStyle/>
          <a:p>
            <a:r>
              <a:rPr lang="ru-RU" dirty="0" smtClean="0"/>
              <a:t>напредно/средно ниво на познавање на англискиот јазик;</a:t>
            </a:r>
          </a:p>
          <a:p>
            <a:r>
              <a:rPr lang="ru-RU" dirty="0" smtClean="0"/>
              <a:t>употреба и креирање на ресурси во секојдневната настава;</a:t>
            </a:r>
          </a:p>
          <a:p>
            <a:r>
              <a:rPr lang="ru-RU" dirty="0" smtClean="0"/>
              <a:t>употреба на модерни техники и стратегии на подучување во секојдневната настава;</a:t>
            </a:r>
          </a:p>
          <a:p>
            <a:r>
              <a:rPr lang="ru-RU" dirty="0" smtClean="0"/>
              <a:t>интегрирано користење дигитална технологија и ИКТ алатки во своите училници;</a:t>
            </a:r>
          </a:p>
          <a:p>
            <a:r>
              <a:rPr lang="ru-RU" dirty="0" smtClean="0"/>
              <a:t>изготвување на веб-страници: лични, за својот предмет, за проектите кои ги работат итн.</a:t>
            </a:r>
          </a:p>
          <a:p>
            <a:r>
              <a:rPr lang="ru-RU" dirty="0" smtClean="0"/>
              <a:t>претходно држени дисеминации од други обуки.</a:t>
            </a:r>
          </a:p>
          <a:p>
            <a:r>
              <a:rPr lang="ru-RU" dirty="0" smtClean="0"/>
              <a:t>Рубриката за оценување со дадените критериуми за избор е дадена во прилог</a:t>
            </a:r>
          </a:p>
          <a:p>
            <a:endParaRPr lang="en-US" dirty="0"/>
          </a:p>
        </p:txBody>
      </p:sp>
    </p:spTree>
  </p:cSld>
  <p:clrMapOvr>
    <a:masterClrMapping/>
  </p:clrMapOvr>
  <p:transition spd="med">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55637"/>
            <a:ext cx="8229600" cy="5745163"/>
          </a:xfrm>
        </p:spPr>
        <p:txBody>
          <a:bodyPr>
            <a:normAutofit fontScale="85000" lnSpcReduction="20000"/>
          </a:bodyPr>
          <a:lstStyle/>
          <a:p>
            <a:r>
              <a:rPr lang="ru-RU" dirty="0" smtClean="0"/>
              <a:t>Заинтересираните кандидати кои ќе сакаат да се пријават треба да ги пополнат </a:t>
            </a:r>
            <a:r>
              <a:rPr lang="ru-RU" b="1" i="1" dirty="0" smtClean="0"/>
              <a:t>Еуропас документите</a:t>
            </a:r>
            <a:r>
              <a:rPr lang="ru-RU" dirty="0" smtClean="0"/>
              <a:t> (</a:t>
            </a:r>
            <a:r>
              <a:rPr lang="ru-RU" b="1" i="1" dirty="0" smtClean="0"/>
              <a:t>кратка биографија</a:t>
            </a:r>
            <a:r>
              <a:rPr lang="ru-RU" dirty="0" smtClean="0"/>
              <a:t> вклучувајќи го делот за </a:t>
            </a:r>
            <a:r>
              <a:rPr lang="ru-RU" b="1" i="1" dirty="0" smtClean="0"/>
              <a:t>самопроценка на дигиталните вештини</a:t>
            </a:r>
            <a:r>
              <a:rPr lang="ru-RU" dirty="0" smtClean="0"/>
              <a:t> и </a:t>
            </a:r>
            <a:r>
              <a:rPr lang="ru-RU" b="1" i="1" dirty="0" smtClean="0"/>
              <a:t>јазичен пасош</a:t>
            </a:r>
            <a:r>
              <a:rPr lang="ru-RU" dirty="0" smtClean="0"/>
              <a:t>).</a:t>
            </a:r>
          </a:p>
          <a:p>
            <a:pPr>
              <a:buNone/>
            </a:pPr>
            <a:endParaRPr lang="ru-RU" dirty="0" smtClean="0"/>
          </a:p>
          <a:p>
            <a:r>
              <a:rPr lang="ru-RU" dirty="0" smtClean="0"/>
              <a:t>Еуропас документите ќе ги најдете на следната </a:t>
            </a:r>
            <a:r>
              <a:rPr lang="ru-RU" b="1" dirty="0" smtClean="0">
                <a:hlinkClick r:id="rId2"/>
              </a:rPr>
              <a:t>веб страна</a:t>
            </a:r>
            <a:r>
              <a:rPr lang="ru-RU" b="1" dirty="0" smtClean="0"/>
              <a:t> </a:t>
            </a:r>
            <a:r>
              <a:rPr lang="en-US" dirty="0" smtClean="0">
                <a:hlinkClick r:id="rId2"/>
              </a:rPr>
              <a:t>https://europass.cedefop.europa.eu/mk/documents</a:t>
            </a:r>
            <a:r>
              <a:rPr lang="mk-MK" dirty="0" smtClean="0"/>
              <a:t> </a:t>
            </a:r>
          </a:p>
          <a:p>
            <a:pPr>
              <a:buNone/>
            </a:pPr>
            <a:endParaRPr lang="ru-RU" dirty="0" smtClean="0"/>
          </a:p>
          <a:p>
            <a:r>
              <a:rPr lang="ru-RU" dirty="0" smtClean="0"/>
              <a:t>Пополнетите документи треба да се пратат на маил адресата на Координаторот на проектот, Елена Ѓорѓиевска (</a:t>
            </a:r>
            <a:r>
              <a:rPr lang="en-US" b="1" dirty="0" smtClean="0">
                <a:hlinkClick r:id="rId3"/>
              </a:rPr>
              <a:t>elenaeko@yahoo.com</a:t>
            </a:r>
            <a:r>
              <a:rPr lang="en-US" b="1" dirty="0" smtClean="0"/>
              <a:t> </a:t>
            </a:r>
            <a:r>
              <a:rPr lang="mk-MK" b="1" dirty="0" smtClean="0"/>
              <a:t>)</a:t>
            </a:r>
            <a:r>
              <a:rPr lang="en-US" b="1" dirty="0" smtClean="0"/>
              <a:t> </a:t>
            </a:r>
            <a:r>
              <a:rPr lang="ru-RU" dirty="0" smtClean="0"/>
              <a:t>најдоцна </a:t>
            </a:r>
            <a:r>
              <a:rPr lang="ru-RU" dirty="0" smtClean="0"/>
              <a:t>до </a:t>
            </a:r>
            <a:r>
              <a:rPr lang="ru-RU" b="1" dirty="0" smtClean="0"/>
              <a:t>14.10.2019 година</a:t>
            </a:r>
            <a:r>
              <a:rPr lang="ru-RU" dirty="0" smtClean="0"/>
              <a:t>.</a:t>
            </a:r>
          </a:p>
          <a:p>
            <a:pPr>
              <a:buNone/>
            </a:pPr>
            <a:endParaRPr lang="ru-RU" dirty="0" smtClean="0"/>
          </a:p>
          <a:p>
            <a:r>
              <a:rPr lang="ru-RU" dirty="0" smtClean="0"/>
              <a:t>Врз база на поднесените документи, во </a:t>
            </a:r>
            <a:r>
              <a:rPr lang="ru-RU" b="1" dirty="0" smtClean="0"/>
              <a:t>октомври  2019 година</a:t>
            </a:r>
            <a:r>
              <a:rPr lang="ru-RU" dirty="0" smtClean="0"/>
              <a:t>, </a:t>
            </a:r>
            <a:r>
              <a:rPr lang="ru-RU" b="1" i="1" dirty="0" smtClean="0"/>
              <a:t>Тимот за проектот</a:t>
            </a:r>
            <a:r>
              <a:rPr lang="ru-RU" dirty="0" smtClean="0"/>
              <a:t> заедно со </a:t>
            </a:r>
            <a:r>
              <a:rPr lang="ru-RU" b="1" i="1" dirty="0" smtClean="0"/>
              <a:t>раководниот кадар во училиштето</a:t>
            </a:r>
            <a:r>
              <a:rPr lang="ru-RU" dirty="0" smtClean="0"/>
              <a:t> ќе ги избере наставниците кои најдобро ги исполнуваат наведените критериуми.</a:t>
            </a:r>
          </a:p>
          <a:p>
            <a:pPr>
              <a:buNone/>
            </a:pPr>
            <a:endParaRPr lang="ru-RU" dirty="0" smtClean="0"/>
          </a:p>
          <a:p>
            <a:r>
              <a:rPr lang="ru-RU" dirty="0" smtClean="0"/>
              <a:t>Избраните кандидати ќе бидат јавно известени на првиот Наставнички совет по направената селекција</a:t>
            </a:r>
          </a:p>
          <a:p>
            <a:endParaRPr lang="ru-RU" dirty="0" smtClean="0"/>
          </a:p>
          <a:p>
            <a:endParaRPr lang="en-US" dirty="0"/>
          </a:p>
        </p:txBody>
      </p:sp>
    </p:spTree>
  </p:cSld>
  <p:clrMapOvr>
    <a:masterClrMapping/>
  </p:clrMapOvr>
  <p:transition spd="med">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fontScale="90000"/>
          </a:bodyPr>
          <a:lstStyle/>
          <a:p>
            <a:r>
              <a:rPr lang="ru-RU" sz="3600" b="1" i="1" dirty="0" smtClean="0"/>
              <a:t/>
            </a:r>
            <a:br>
              <a:rPr lang="ru-RU" sz="3600" b="1" i="1" dirty="0" smtClean="0"/>
            </a:br>
            <a:r>
              <a:rPr lang="ru-RU" sz="2700" b="1" i="1" dirty="0" smtClean="0"/>
              <a:t>Дисеминација на резултатите од проектот</a:t>
            </a:r>
            <a:br>
              <a:rPr lang="ru-RU" sz="2700" b="1" i="1" dirty="0" smtClean="0"/>
            </a:br>
            <a:endParaRPr lang="en-US" sz="2700" dirty="0"/>
          </a:p>
        </p:txBody>
      </p:sp>
      <p:sp>
        <p:nvSpPr>
          <p:cNvPr id="3" name="Content Placeholder 2"/>
          <p:cNvSpPr>
            <a:spLocks noGrp="1"/>
          </p:cNvSpPr>
          <p:nvPr>
            <p:ph sz="quarter" idx="1"/>
          </p:nvPr>
        </p:nvSpPr>
        <p:spPr>
          <a:xfrm>
            <a:off x="457200" y="1143000"/>
            <a:ext cx="8229600" cy="4983163"/>
          </a:xfrm>
        </p:spPr>
        <p:txBody>
          <a:bodyPr>
            <a:normAutofit fontScale="92500" lnSpcReduction="20000"/>
          </a:bodyPr>
          <a:lstStyle/>
          <a:p>
            <a:pPr>
              <a:buNone/>
            </a:pPr>
            <a:r>
              <a:rPr lang="ru-RU" dirty="0" smtClean="0"/>
              <a:t>	Со цел </a:t>
            </a:r>
            <a:r>
              <a:rPr lang="ru-RU" b="1" dirty="0" smtClean="0"/>
              <a:t>споделување на резулатите од проектот</a:t>
            </a:r>
            <a:r>
              <a:rPr lang="ru-RU" dirty="0" smtClean="0"/>
              <a:t> надвор од нашето училиште предвидени се следните активности:</a:t>
            </a:r>
          </a:p>
          <a:p>
            <a:r>
              <a:rPr lang="ru-RU" dirty="0" smtClean="0"/>
              <a:t>споделување на сите спроведени активности во училиштето (работилниции отворени часови) на веб страната на училишето и веб страната на општина Крива Паланка;</a:t>
            </a:r>
          </a:p>
          <a:p>
            <a:r>
              <a:rPr lang="ru-RU" dirty="0" smtClean="0"/>
              <a:t>промовирање на проектот и резултатите од него во различни медиуми (учество во различни телевизиски и радио емисии, споделување на социјалните мрежи);</a:t>
            </a:r>
          </a:p>
          <a:p>
            <a:r>
              <a:rPr lang="ru-RU" dirty="0" smtClean="0"/>
              <a:t>реализација на работилници за наставници од другите училишта од општина Крива Паланка  во соработка со општината;</a:t>
            </a:r>
          </a:p>
          <a:p>
            <a:r>
              <a:rPr lang="ru-RU" dirty="0" smtClean="0"/>
              <a:t>реализација на отворени часови во училиштето на кои би присуствувале наставници не само од нашето училиште, туку и од другите училишта од општината;</a:t>
            </a:r>
          </a:p>
          <a:p>
            <a:endParaRPr lang="en-US" dirty="0"/>
          </a:p>
        </p:txBody>
      </p:sp>
    </p:spTree>
  </p:cSld>
  <p:clrMapOvr>
    <a:masterClrMapping/>
  </p:clrMapOvr>
  <p:transition spd="med">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2000"/>
            <a:ext cx="8229600" cy="5364163"/>
          </a:xfrm>
        </p:spPr>
        <p:txBody>
          <a:bodyPr>
            <a:normAutofit fontScale="92500"/>
          </a:bodyPr>
          <a:lstStyle/>
          <a:p>
            <a:r>
              <a:rPr lang="ru-RU" dirty="0" smtClean="0"/>
              <a:t>остварување контакт со Здруженија и Асоцојации на наставници и нудење на обуки и работилници на национално ниво;</a:t>
            </a:r>
          </a:p>
          <a:p>
            <a:r>
              <a:rPr lang="ru-RU" dirty="0" smtClean="0"/>
              <a:t>реализрање на еТвининг проект;</a:t>
            </a:r>
          </a:p>
          <a:p>
            <a:r>
              <a:rPr lang="ru-RU" dirty="0" smtClean="0"/>
              <a:t>соработка со Националната агенција за европски образовни програми и мобилност за споделување на резулатите од проектот и примерите од добра пракса на национално ниво.</a:t>
            </a:r>
          </a:p>
          <a:p>
            <a:pPr>
              <a:buNone/>
            </a:pPr>
            <a:r>
              <a:rPr lang="ru-RU" b="1" dirty="0" smtClean="0"/>
              <a:t>	Целни групи</a:t>
            </a:r>
            <a:r>
              <a:rPr lang="ru-RU" dirty="0" smtClean="0"/>
              <a:t> за сите овие активности се:</a:t>
            </a:r>
          </a:p>
          <a:p>
            <a:r>
              <a:rPr lang="ru-RU" dirty="0" smtClean="0"/>
              <a:t>наставниците од училиштата од општина Крива Паланка и Ранковце,</a:t>
            </a:r>
          </a:p>
          <a:p>
            <a:r>
              <a:rPr lang="ru-RU" dirty="0" smtClean="0"/>
              <a:t>наставници од други училишта во државата,</a:t>
            </a:r>
          </a:p>
          <a:p>
            <a:r>
              <a:rPr lang="ru-RU" dirty="0" smtClean="0"/>
              <a:t>наставници од училишта во Европа,</a:t>
            </a:r>
          </a:p>
          <a:p>
            <a:r>
              <a:rPr lang="ru-RU" dirty="0" smtClean="0"/>
              <a:t>ученици и родители од локалната средина и пошироко.</a:t>
            </a:r>
          </a:p>
          <a:p>
            <a:endParaRPr lang="en-US" dirty="0"/>
          </a:p>
        </p:txBody>
      </p:sp>
    </p:spTree>
  </p:cSld>
  <p:clrMapOvr>
    <a:masterClrMapping/>
  </p:clrMapOvr>
  <p:transition spd="med">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467600" cy="731838"/>
          </a:xfrm>
        </p:spPr>
        <p:txBody>
          <a:bodyPr>
            <a:normAutofit/>
          </a:bodyPr>
          <a:lstStyle/>
          <a:p>
            <a:pPr algn="ctr"/>
            <a:r>
              <a:rPr lang="mk-MK" sz="2400" b="1" i="1" dirty="0" smtClean="0"/>
              <a:t>Евалуација на прокетот</a:t>
            </a:r>
            <a:endParaRPr lang="en-US" sz="2400" dirty="0"/>
          </a:p>
        </p:txBody>
      </p:sp>
      <p:sp>
        <p:nvSpPr>
          <p:cNvPr id="3" name="Content Placeholder 2"/>
          <p:cNvSpPr>
            <a:spLocks noGrp="1"/>
          </p:cNvSpPr>
          <p:nvPr>
            <p:ph sz="quarter" idx="1"/>
          </p:nvPr>
        </p:nvSpPr>
        <p:spPr>
          <a:xfrm>
            <a:off x="381000" y="1066800"/>
            <a:ext cx="8229600" cy="5410200"/>
          </a:xfrm>
        </p:spPr>
        <p:txBody>
          <a:bodyPr>
            <a:noAutofit/>
          </a:bodyPr>
          <a:lstStyle/>
          <a:p>
            <a:pPr>
              <a:buNone/>
            </a:pPr>
            <a:r>
              <a:rPr lang="ru-RU" sz="1400" dirty="0" smtClean="0"/>
              <a:t>Со цел да се оцени дали и до кој степен проектот ги достигнал своите цели и резултати направен </a:t>
            </a:r>
            <a:r>
              <a:rPr lang="ru-RU" sz="1400" b="1" dirty="0" smtClean="0"/>
              <a:t>План за евалуација</a:t>
            </a:r>
            <a:r>
              <a:rPr lang="ru-RU" sz="1400" dirty="0" smtClean="0"/>
              <a:t>.</a:t>
            </a:r>
          </a:p>
          <a:p>
            <a:pPr>
              <a:buNone/>
            </a:pPr>
            <a:endParaRPr lang="ru-RU" sz="1400" dirty="0" smtClean="0"/>
          </a:p>
          <a:p>
            <a:pPr>
              <a:buNone/>
            </a:pPr>
            <a:r>
              <a:rPr lang="ru-RU" sz="1400" b="1" dirty="0" smtClean="0"/>
              <a:t>Евалуацијата</a:t>
            </a:r>
            <a:r>
              <a:rPr lang="ru-RU" sz="1400" dirty="0" smtClean="0"/>
              <a:t> ќе биде водена од следните </a:t>
            </a:r>
            <a:r>
              <a:rPr lang="ru-RU" sz="1400" b="1" dirty="0" smtClean="0"/>
              <a:t>прашања</a:t>
            </a:r>
            <a:r>
              <a:rPr lang="ru-RU" sz="1400" dirty="0" smtClean="0"/>
              <a:t>:</a:t>
            </a:r>
          </a:p>
          <a:p>
            <a:pPr>
              <a:buNone/>
            </a:pPr>
            <a:r>
              <a:rPr lang="ru-RU" sz="1400" dirty="0" smtClean="0"/>
              <a:t>1. Дали активностите за време на проектот се имплемнтираат како што е планирано?</a:t>
            </a:r>
          </a:p>
          <a:p>
            <a:pPr>
              <a:buNone/>
            </a:pPr>
            <a:r>
              <a:rPr lang="ru-RU" sz="1400" dirty="0" smtClean="0"/>
              <a:t>2. Колку биле ефикасни проектните активности за постигнување на целите на проектот?</a:t>
            </a:r>
          </a:p>
          <a:p>
            <a:pPr>
              <a:buNone/>
            </a:pPr>
            <a:r>
              <a:rPr lang="ru-RU" sz="1400" dirty="0" smtClean="0"/>
              <a:t>3. Кое е влијанието на проектните активности врз учесниците (директни и индиректни учесници)?</a:t>
            </a:r>
          </a:p>
          <a:p>
            <a:r>
              <a:rPr lang="ru-RU" sz="1400" dirty="0" smtClean="0"/>
              <a:t>Спроведената евалуација ќе биде </a:t>
            </a:r>
            <a:r>
              <a:rPr lang="ru-RU" sz="1400" i="1" dirty="0" smtClean="0"/>
              <a:t>формативна</a:t>
            </a:r>
            <a:r>
              <a:rPr lang="ru-RU" sz="1400" dirty="0" smtClean="0"/>
              <a:t> и </a:t>
            </a:r>
            <a:r>
              <a:rPr lang="ru-RU" sz="1400" i="1" dirty="0" smtClean="0"/>
              <a:t>сумативна</a:t>
            </a:r>
            <a:r>
              <a:rPr lang="ru-RU" sz="1400" dirty="0" smtClean="0"/>
              <a:t> базирана на квалитативни и квантитатвни инфомации. За таа цел ќе бидат искористени следните алатки за мониторинг и евалуација:</a:t>
            </a:r>
          </a:p>
          <a:p>
            <a:r>
              <a:rPr lang="ru-RU" sz="1400" b="1" dirty="0" smtClean="0"/>
              <a:t>состаноци</a:t>
            </a:r>
            <a:r>
              <a:rPr lang="ru-RU" sz="1400" dirty="0" smtClean="0"/>
              <a:t> – Коодринаторот заедно со членовите од Тимот за проекти ќе ја евалуираат имплемантацијата на планираните активности секои три месеци. Фокус на состаноците ќе биде напредокот на проектот. Базирано на донесените заклучоци, координаторот ќе поднесува извештаи за текот на проектот (на секој три месеци);</a:t>
            </a:r>
          </a:p>
          <a:p>
            <a:r>
              <a:rPr lang="ru-RU" sz="1400" b="1" dirty="0" smtClean="0"/>
              <a:t>следење на буџетот</a:t>
            </a:r>
            <a:r>
              <a:rPr lang="ru-RU" sz="1400" dirty="0" smtClean="0"/>
              <a:t> – координаторот и сметководителот во училиштето во меѓусебна соработка ќе бидат задолжени за следење на буџетот за време на реализацијата на проектот. Координаторот ќе биде задолжен за изработка и поднесување на финалниот буџетски извештај по реализацијата на проектот.</a:t>
            </a:r>
          </a:p>
          <a:p>
            <a:r>
              <a:rPr lang="ru-RU" sz="1400" b="1" dirty="0" smtClean="0"/>
              <a:t>дневник за работа</a:t>
            </a:r>
            <a:r>
              <a:rPr lang="ru-RU" sz="1400" dirty="0" smtClean="0"/>
              <a:t> – наставниците кои ќе одат на обука ќе пишуваат дневник за работа во кој ќе бидат забележани сите тековни активности, саморефлексија на работата, реализација на програмските цели;</a:t>
            </a:r>
          </a:p>
        </p:txBody>
      </p:sp>
    </p:spTree>
  </p:cSld>
  <p:clrMapOvr>
    <a:masterClrMapping/>
  </p:clrMapOvr>
  <p:transition spd="med">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077200" cy="6629400"/>
          </a:xfrm>
        </p:spPr>
        <p:txBody>
          <a:bodyPr>
            <a:noAutofit/>
          </a:bodyPr>
          <a:lstStyle/>
          <a:p>
            <a:r>
              <a:rPr lang="ru-RU" sz="1400" b="1" dirty="0" smtClean="0"/>
              <a:t>листи на проценка</a:t>
            </a:r>
            <a:r>
              <a:rPr lang="ru-RU" sz="1400" dirty="0" smtClean="0"/>
              <a:t> – провајдерите на обуките ќе достават листи на проценка за стекнатите вештини и компетенции на наставниците за време на обуките;</a:t>
            </a:r>
          </a:p>
          <a:p>
            <a:r>
              <a:rPr lang="ru-RU" sz="1400" b="1" dirty="0" smtClean="0"/>
              <a:t>извештаи од посетени обуки</a:t>
            </a:r>
            <a:r>
              <a:rPr lang="ru-RU" sz="1400" dirty="0" smtClean="0"/>
              <a:t> – предвидени се два вида извештаи: извештаи од наставниците кои ќе ги посетат обуките и извештаи од провајдерите за спроведените обуки;</a:t>
            </a:r>
          </a:p>
          <a:p>
            <a:r>
              <a:rPr lang="ru-RU" sz="1400" b="1" dirty="0" smtClean="0"/>
              <a:t>формулари за евалуација од спроведени работилници</a:t>
            </a:r>
            <a:r>
              <a:rPr lang="ru-RU" sz="1400" dirty="0" smtClean="0"/>
              <a:t> – спроведени по одржување на работилниците во училиштето и во другите училишта;</a:t>
            </a:r>
          </a:p>
          <a:p>
            <a:r>
              <a:rPr lang="ru-RU" sz="1400" b="1" dirty="0" smtClean="0"/>
              <a:t>набљудување на отворени часови </a:t>
            </a:r>
            <a:r>
              <a:rPr lang="ru-RU" sz="1400" dirty="0" smtClean="0"/>
              <a:t>– координаторот, членовите на тимот и членовите на стручната служба ќе ги набљудуваат отворените часови со цел да се види како и на кој начин новостекнатите вештини и компетенции се спроведуваат во пракса;</a:t>
            </a:r>
          </a:p>
          <a:p>
            <a:r>
              <a:rPr lang="ru-RU" sz="1400" b="1" dirty="0" smtClean="0"/>
              <a:t>анегдотски</a:t>
            </a:r>
            <a:r>
              <a:rPr lang="ru-RU" sz="1400" dirty="0" smtClean="0"/>
              <a:t> </a:t>
            </a:r>
            <a:r>
              <a:rPr lang="ru-RU" sz="1400" b="1" dirty="0" smtClean="0"/>
              <a:t>белешки</a:t>
            </a:r>
            <a:r>
              <a:rPr lang="ru-RU" sz="1400" dirty="0" smtClean="0"/>
              <a:t> – наставниците ќе треба да достават белешки од формативните часови со цел да се следи нивото на инволвираност, внимание и успехот на учениците при спроведувањето на новостекнатите вештини за време на наставата;</a:t>
            </a:r>
          </a:p>
          <a:p>
            <a:r>
              <a:rPr lang="ru-RU" sz="1400" b="1" dirty="0" smtClean="0"/>
              <a:t>прашалници</a:t>
            </a:r>
            <a:r>
              <a:rPr lang="ru-RU" sz="1400" dirty="0" smtClean="0"/>
              <a:t> – учениците ќе пополнат прашалници на почетокот на учебната година и на крајот на учебната година. Податоците од истите ќе бидат споредени со цел да се согледа влијанието на употребата на новите техники и методи во наставата. На крајот на проектот ќе биде спороведен прашалник за наставниците и родителите со цел тие да дадат евалуација на ефективноста на проектот и спроведените активности врз напредокот на учениците;</a:t>
            </a:r>
          </a:p>
          <a:p>
            <a:r>
              <a:rPr lang="ru-RU" sz="1400" b="1" dirty="0" smtClean="0"/>
              <a:t>фокус групи</a:t>
            </a:r>
            <a:r>
              <a:rPr lang="ru-RU" sz="1400" dirty="0" smtClean="0"/>
              <a:t> – ќе бидат формирани фокус групи од ученици и наставнци со цел да се добие информација за нивното видување за текот и реализацијата на активностите од проектот;</a:t>
            </a:r>
          </a:p>
          <a:p>
            <a:r>
              <a:rPr lang="ru-RU" sz="1400" b="1" dirty="0" smtClean="0"/>
              <a:t>финален извештај </a:t>
            </a:r>
            <a:r>
              <a:rPr lang="ru-RU" sz="1400" dirty="0" smtClean="0"/>
              <a:t>– координаторот и членовите на Тимот за проекти ќе состават финален извештај во кој ќе се даде проценка на целиот проект, реализацијата на целите и очекуваните исходи како и влијанието врз учесниците во проектот.</a:t>
            </a:r>
          </a:p>
          <a:p>
            <a:endParaRPr lang="en-US" sz="1400" dirty="0" smtClean="0"/>
          </a:p>
          <a:p>
            <a:endParaRPr lang="en-US" sz="1400" dirty="0"/>
          </a:p>
        </p:txBody>
      </p:sp>
    </p:spTree>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i="1" dirty="0" err="1" smtClean="0">
                <a:solidFill>
                  <a:schemeClr val="accent1">
                    <a:lumMod val="75000"/>
                  </a:schemeClr>
                </a:solidFill>
              </a:rPr>
              <a:t>Цели</a:t>
            </a:r>
            <a:r>
              <a:rPr lang="en-US" b="1" i="1" dirty="0" smtClean="0">
                <a:solidFill>
                  <a:schemeClr val="accent1">
                    <a:lumMod val="75000"/>
                  </a:schemeClr>
                </a:solidFill>
              </a:rPr>
              <a:t> </a:t>
            </a:r>
            <a:r>
              <a:rPr lang="en-US" b="1" i="1" dirty="0" err="1" smtClean="0">
                <a:solidFill>
                  <a:schemeClr val="accent1">
                    <a:lumMod val="75000"/>
                  </a:schemeClr>
                </a:solidFill>
              </a:rPr>
              <a:t>на</a:t>
            </a:r>
            <a:r>
              <a:rPr lang="en-US" b="1" i="1" dirty="0" smtClean="0">
                <a:solidFill>
                  <a:schemeClr val="accent1">
                    <a:lumMod val="75000"/>
                  </a:schemeClr>
                </a:solidFill>
              </a:rPr>
              <a:t> </a:t>
            </a:r>
            <a:r>
              <a:rPr lang="en-US" b="1" i="1" dirty="0" err="1" smtClean="0">
                <a:solidFill>
                  <a:schemeClr val="accent1">
                    <a:lumMod val="75000"/>
                  </a:schemeClr>
                </a:solidFill>
              </a:rPr>
              <a:t>проектот</a:t>
            </a:r>
            <a:r>
              <a:rPr lang="en-US" dirty="0" smtClean="0">
                <a:solidFill>
                  <a:schemeClr val="accent1">
                    <a:lumMod val="75000"/>
                  </a:schemeClr>
                </a:solidFill>
              </a:rPr>
              <a:t/>
            </a:r>
            <a:br>
              <a:rPr lang="en-US" dirty="0" smtClean="0">
                <a:solidFill>
                  <a:schemeClr val="accent1">
                    <a:lumMod val="75000"/>
                  </a:schemeClr>
                </a:solidFill>
              </a:rPr>
            </a:br>
            <a:endParaRPr lang="en-US" dirty="0">
              <a:solidFill>
                <a:schemeClr val="accent1">
                  <a:lumMod val="75000"/>
                </a:schemeClr>
              </a:solidFill>
            </a:endParaRPr>
          </a:p>
        </p:txBody>
      </p:sp>
      <p:sp>
        <p:nvSpPr>
          <p:cNvPr id="3" name="Content Placeholder 2"/>
          <p:cNvSpPr>
            <a:spLocks noGrp="1"/>
          </p:cNvSpPr>
          <p:nvPr>
            <p:ph sz="quarter" idx="1"/>
          </p:nvPr>
        </p:nvSpPr>
        <p:spPr>
          <a:xfrm>
            <a:off x="533400" y="990600"/>
            <a:ext cx="8229600" cy="5562600"/>
          </a:xfrm>
        </p:spPr>
        <p:txBody>
          <a:bodyPr>
            <a:normAutofit fontScale="25000" lnSpcReduction="20000"/>
          </a:bodyPr>
          <a:lstStyle/>
          <a:p>
            <a:pPr>
              <a:buNone/>
            </a:pPr>
            <a:endParaRPr lang="mk-MK" sz="7200" b="1" dirty="0" smtClean="0">
              <a:latin typeface="+mj-lt"/>
              <a:cs typeface="Arial" pitchFamily="34" charset="0"/>
            </a:endParaRPr>
          </a:p>
          <a:p>
            <a:pPr>
              <a:buNone/>
            </a:pPr>
            <a:r>
              <a:rPr lang="mk-MK" sz="7200" b="1" dirty="0" smtClean="0">
                <a:latin typeface="+mj-lt"/>
                <a:cs typeface="Arial" pitchFamily="34" charset="0"/>
              </a:rPr>
              <a:t>			</a:t>
            </a:r>
            <a:r>
              <a:rPr lang="en-US" sz="7200" b="1" dirty="0" err="1" smtClean="0">
                <a:latin typeface="+mj-lt"/>
                <a:cs typeface="Arial" pitchFamily="34" charset="0"/>
              </a:rPr>
              <a:t>Основните</a:t>
            </a:r>
            <a:r>
              <a:rPr lang="en-US" sz="7200" b="1" dirty="0" smtClean="0">
                <a:latin typeface="+mj-lt"/>
                <a:cs typeface="Arial" pitchFamily="34" charset="0"/>
              </a:rPr>
              <a:t> </a:t>
            </a:r>
            <a:r>
              <a:rPr lang="en-US" sz="7200" b="1" dirty="0" err="1" smtClean="0">
                <a:latin typeface="+mj-lt"/>
                <a:cs typeface="Arial" pitchFamily="34" charset="0"/>
              </a:rPr>
              <a:t>цели</a:t>
            </a:r>
            <a:r>
              <a:rPr lang="en-US" sz="7200" b="1" dirty="0" smtClean="0">
                <a:latin typeface="+mj-lt"/>
                <a:cs typeface="Arial" pitchFamily="34" charset="0"/>
              </a:rPr>
              <a:t> </a:t>
            </a:r>
            <a:r>
              <a:rPr lang="en-US" sz="7200" b="1" dirty="0" err="1" smtClean="0">
                <a:latin typeface="+mj-lt"/>
                <a:cs typeface="Arial" pitchFamily="34" charset="0"/>
              </a:rPr>
              <a:t>на</a:t>
            </a:r>
            <a:r>
              <a:rPr lang="en-US" sz="7200" b="1" dirty="0" smtClean="0">
                <a:latin typeface="+mj-lt"/>
                <a:cs typeface="Arial" pitchFamily="34" charset="0"/>
              </a:rPr>
              <a:t> </a:t>
            </a:r>
            <a:r>
              <a:rPr lang="en-US" sz="7200" b="1" dirty="0" err="1" smtClean="0">
                <a:latin typeface="+mj-lt"/>
                <a:cs typeface="Arial" pitchFamily="34" charset="0"/>
              </a:rPr>
              <a:t>проектот</a:t>
            </a:r>
            <a:r>
              <a:rPr lang="en-US" sz="7200" b="1" dirty="0" smtClean="0">
                <a:latin typeface="+mj-lt"/>
                <a:cs typeface="Arial" pitchFamily="34" charset="0"/>
              </a:rPr>
              <a:t> </a:t>
            </a:r>
            <a:r>
              <a:rPr lang="en-US" sz="7200" b="1" dirty="0" err="1" smtClean="0">
                <a:latin typeface="+mj-lt"/>
                <a:cs typeface="Arial" pitchFamily="34" charset="0"/>
              </a:rPr>
              <a:t>се</a:t>
            </a:r>
            <a:r>
              <a:rPr lang="en-US" sz="7200" dirty="0" smtClean="0">
                <a:latin typeface="+mj-lt"/>
                <a:cs typeface="Arial" pitchFamily="34" charset="0"/>
              </a:rPr>
              <a:t>:</a:t>
            </a:r>
          </a:p>
          <a:p>
            <a:pPr lvl="0">
              <a:lnSpc>
                <a:spcPct val="120000"/>
              </a:lnSpc>
            </a:pPr>
            <a:r>
              <a:rPr lang="en-US" sz="7200" dirty="0" err="1" smtClean="0">
                <a:latin typeface="+mj-lt"/>
                <a:cs typeface="Arial" pitchFamily="34" charset="0"/>
              </a:rPr>
              <a:t>поддршка</a:t>
            </a:r>
            <a:r>
              <a:rPr lang="en-US" sz="7200" dirty="0" smtClean="0">
                <a:latin typeface="+mj-lt"/>
                <a:cs typeface="Arial" pitchFamily="34" charset="0"/>
              </a:rPr>
              <a:t> </a:t>
            </a:r>
            <a:r>
              <a:rPr lang="en-US" sz="7200" dirty="0" err="1" smtClean="0">
                <a:latin typeface="+mj-lt"/>
                <a:cs typeface="Arial" pitchFamily="34" charset="0"/>
              </a:rPr>
              <a:t>на</a:t>
            </a:r>
            <a:r>
              <a:rPr lang="en-US" sz="7200" dirty="0" smtClean="0">
                <a:latin typeface="+mj-lt"/>
                <a:cs typeface="Arial" pitchFamily="34" charset="0"/>
              </a:rPr>
              <a:t> </a:t>
            </a:r>
            <a:r>
              <a:rPr lang="en-US" sz="7200" dirty="0" err="1" smtClean="0">
                <a:latin typeface="+mj-lt"/>
                <a:cs typeface="Arial" pitchFamily="34" charset="0"/>
              </a:rPr>
              <a:t>професионалниот</a:t>
            </a:r>
            <a:r>
              <a:rPr lang="en-US" sz="7200" dirty="0" smtClean="0">
                <a:latin typeface="+mj-lt"/>
                <a:cs typeface="Arial" pitchFamily="34" charset="0"/>
              </a:rPr>
              <a:t> </a:t>
            </a:r>
            <a:r>
              <a:rPr lang="en-US" sz="7200" dirty="0" err="1" smtClean="0">
                <a:latin typeface="+mj-lt"/>
                <a:cs typeface="Arial" pitchFamily="34" charset="0"/>
              </a:rPr>
              <a:t>развој</a:t>
            </a:r>
            <a:r>
              <a:rPr lang="en-US" sz="7200" dirty="0" smtClean="0">
                <a:latin typeface="+mj-lt"/>
                <a:cs typeface="Arial" pitchFamily="34" charset="0"/>
              </a:rPr>
              <a:t> </a:t>
            </a:r>
            <a:r>
              <a:rPr lang="en-US" sz="7200" dirty="0" err="1" smtClean="0">
                <a:latin typeface="+mj-lt"/>
                <a:cs typeface="Arial" pitchFamily="34" charset="0"/>
              </a:rPr>
              <a:t>на</a:t>
            </a:r>
            <a:r>
              <a:rPr lang="en-US" sz="7200" dirty="0" smtClean="0">
                <a:latin typeface="+mj-lt"/>
                <a:cs typeface="Arial" pitchFamily="34" charset="0"/>
              </a:rPr>
              <a:t> </a:t>
            </a:r>
            <a:r>
              <a:rPr lang="en-US" sz="7200" dirty="0" err="1" smtClean="0">
                <a:latin typeface="+mj-lt"/>
                <a:cs typeface="Arial" pitchFamily="34" charset="0"/>
              </a:rPr>
              <a:t>наставниците</a:t>
            </a:r>
            <a:r>
              <a:rPr lang="mk-MK" sz="7200" dirty="0" smtClean="0">
                <a:latin typeface="+mj-lt"/>
                <a:cs typeface="Arial" pitchFamily="34" charset="0"/>
              </a:rPr>
              <a:t>  </a:t>
            </a:r>
            <a:r>
              <a:rPr lang="en-US" sz="7200" dirty="0" err="1" smtClean="0">
                <a:latin typeface="+mj-lt"/>
                <a:cs typeface="Arial" pitchFamily="34" charset="0"/>
              </a:rPr>
              <a:t>кој</a:t>
            </a:r>
            <a:r>
              <a:rPr lang="en-US" sz="7200" dirty="0" smtClean="0">
                <a:latin typeface="+mj-lt"/>
                <a:cs typeface="Arial" pitchFamily="34" charset="0"/>
              </a:rPr>
              <a:t> </a:t>
            </a:r>
            <a:r>
              <a:rPr lang="en-US" sz="7200" dirty="0" err="1" smtClean="0">
                <a:latin typeface="+mj-lt"/>
                <a:cs typeface="Arial" pitchFamily="34" charset="0"/>
              </a:rPr>
              <a:t>ќе</a:t>
            </a:r>
            <a:r>
              <a:rPr lang="en-US" sz="7200" dirty="0" smtClean="0">
                <a:latin typeface="+mj-lt"/>
                <a:cs typeface="Arial" pitchFamily="34" charset="0"/>
              </a:rPr>
              <a:t> </a:t>
            </a:r>
            <a:r>
              <a:rPr lang="en-US" sz="7200" dirty="0" err="1" smtClean="0">
                <a:latin typeface="+mj-lt"/>
                <a:cs typeface="Arial" pitchFamily="34" charset="0"/>
              </a:rPr>
              <a:t>придонесе</a:t>
            </a:r>
            <a:r>
              <a:rPr lang="en-US" sz="7200" dirty="0" smtClean="0">
                <a:latin typeface="+mj-lt"/>
                <a:cs typeface="Arial" pitchFamily="34" charset="0"/>
              </a:rPr>
              <a:t> </a:t>
            </a:r>
            <a:r>
              <a:rPr lang="en-US" sz="7200" dirty="0" err="1" smtClean="0">
                <a:latin typeface="+mj-lt"/>
                <a:cs typeface="Arial" pitchFamily="34" charset="0"/>
              </a:rPr>
              <a:t>кон</a:t>
            </a:r>
            <a:r>
              <a:rPr lang="en-US" sz="7200" dirty="0" smtClean="0">
                <a:latin typeface="+mj-lt"/>
                <a:cs typeface="Arial" pitchFamily="34" charset="0"/>
              </a:rPr>
              <a:t> </a:t>
            </a:r>
            <a:r>
              <a:rPr lang="en-US" sz="7200" dirty="0" err="1" smtClean="0">
                <a:latin typeface="+mj-lt"/>
                <a:cs typeface="Arial" pitchFamily="34" charset="0"/>
              </a:rPr>
              <a:t>примена</a:t>
            </a:r>
            <a:r>
              <a:rPr lang="en-US" sz="7200" dirty="0" smtClean="0">
                <a:latin typeface="+mj-lt"/>
                <a:cs typeface="Arial" pitchFamily="34" charset="0"/>
              </a:rPr>
              <a:t> </a:t>
            </a:r>
            <a:r>
              <a:rPr lang="en-US" sz="7200" dirty="0" err="1" smtClean="0">
                <a:latin typeface="+mj-lt"/>
                <a:cs typeface="Arial" pitchFamily="34" charset="0"/>
              </a:rPr>
              <a:t>на</a:t>
            </a:r>
            <a:r>
              <a:rPr lang="en-US" sz="7200" dirty="0" smtClean="0">
                <a:latin typeface="+mj-lt"/>
                <a:cs typeface="Arial" pitchFamily="34" charset="0"/>
              </a:rPr>
              <a:t> </a:t>
            </a:r>
            <a:r>
              <a:rPr lang="en-US" sz="7200" dirty="0" err="1" smtClean="0">
                <a:latin typeface="+mj-lt"/>
                <a:cs typeface="Arial" pitchFamily="34" charset="0"/>
              </a:rPr>
              <a:t>иновации</a:t>
            </a:r>
            <a:r>
              <a:rPr lang="en-US" sz="7200" dirty="0" smtClean="0">
                <a:latin typeface="+mj-lt"/>
                <a:cs typeface="Arial" pitchFamily="34" charset="0"/>
              </a:rPr>
              <a:t> и</a:t>
            </a:r>
            <a:r>
              <a:rPr lang="mk-MK" sz="7200" dirty="0" smtClean="0">
                <a:latin typeface="+mj-lt"/>
                <a:cs typeface="Arial" pitchFamily="34" charset="0"/>
              </a:rPr>
              <a:t> </a:t>
            </a:r>
            <a:r>
              <a:rPr lang="en-US" sz="7200" dirty="0" err="1" smtClean="0">
                <a:latin typeface="+mj-lt"/>
                <a:cs typeface="Arial" pitchFamily="34" charset="0"/>
              </a:rPr>
              <a:t>подобрување</a:t>
            </a:r>
            <a:r>
              <a:rPr lang="en-US" sz="7200" dirty="0" smtClean="0">
                <a:latin typeface="+mj-lt"/>
                <a:cs typeface="Arial" pitchFamily="34" charset="0"/>
              </a:rPr>
              <a:t> </a:t>
            </a:r>
            <a:r>
              <a:rPr lang="en-US" sz="7200" dirty="0" err="1" smtClean="0">
                <a:latin typeface="+mj-lt"/>
                <a:cs typeface="Arial" pitchFamily="34" charset="0"/>
              </a:rPr>
              <a:t>на</a:t>
            </a:r>
            <a:r>
              <a:rPr lang="en-US" sz="7200" dirty="0" smtClean="0">
                <a:latin typeface="+mj-lt"/>
                <a:cs typeface="Arial" pitchFamily="34" charset="0"/>
              </a:rPr>
              <a:t> </a:t>
            </a:r>
            <a:r>
              <a:rPr lang="en-US" sz="7200" dirty="0" err="1" smtClean="0">
                <a:latin typeface="+mj-lt"/>
                <a:cs typeface="Arial" pitchFamily="34" charset="0"/>
              </a:rPr>
              <a:t>квалитетот</a:t>
            </a:r>
            <a:r>
              <a:rPr lang="en-US" sz="7200" dirty="0" smtClean="0">
                <a:latin typeface="+mj-lt"/>
                <a:cs typeface="Arial" pitchFamily="34" charset="0"/>
              </a:rPr>
              <a:t> </a:t>
            </a:r>
            <a:r>
              <a:rPr lang="en-US" sz="7200" dirty="0" err="1" smtClean="0">
                <a:latin typeface="+mj-lt"/>
                <a:cs typeface="Arial" pitchFamily="34" charset="0"/>
              </a:rPr>
              <a:t>во</a:t>
            </a:r>
            <a:r>
              <a:rPr lang="en-US" sz="7200" dirty="0" smtClean="0">
                <a:latin typeface="+mj-lt"/>
                <a:cs typeface="Arial" pitchFamily="34" charset="0"/>
              </a:rPr>
              <a:t> </a:t>
            </a:r>
            <a:r>
              <a:rPr lang="en-US" sz="7200" dirty="0" err="1" smtClean="0">
                <a:latin typeface="+mj-lt"/>
                <a:cs typeface="Arial" pitchFamily="34" charset="0"/>
              </a:rPr>
              <a:t>наставата</a:t>
            </a:r>
            <a:r>
              <a:rPr lang="en-US" sz="7200" dirty="0" smtClean="0">
                <a:latin typeface="+mj-lt"/>
                <a:cs typeface="Arial" pitchFamily="34" charset="0"/>
              </a:rPr>
              <a:t> и </a:t>
            </a:r>
            <a:r>
              <a:rPr lang="en-US" sz="7200" dirty="0" err="1" smtClean="0">
                <a:latin typeface="+mj-lt"/>
                <a:cs typeface="Arial" pitchFamily="34" charset="0"/>
              </a:rPr>
              <a:t>учењето</a:t>
            </a:r>
            <a:r>
              <a:rPr lang="en-US" sz="7200" dirty="0" smtClean="0">
                <a:latin typeface="+mj-lt"/>
                <a:cs typeface="Arial" pitchFamily="34" charset="0"/>
              </a:rPr>
              <a:t>;</a:t>
            </a:r>
          </a:p>
          <a:p>
            <a:pPr lvl="0">
              <a:lnSpc>
                <a:spcPct val="120000"/>
              </a:lnSpc>
            </a:pPr>
            <a:r>
              <a:rPr lang="en-US" sz="7200" dirty="0" err="1" smtClean="0">
                <a:latin typeface="+mj-lt"/>
                <a:cs typeface="Arial" pitchFamily="34" charset="0"/>
              </a:rPr>
              <a:t>зголемување</a:t>
            </a:r>
            <a:r>
              <a:rPr lang="en-US" sz="7200" dirty="0" smtClean="0">
                <a:latin typeface="+mj-lt"/>
                <a:cs typeface="Arial" pitchFamily="34" charset="0"/>
              </a:rPr>
              <a:t> </a:t>
            </a:r>
            <a:r>
              <a:rPr lang="en-US" sz="7200" dirty="0" err="1" smtClean="0">
                <a:latin typeface="+mj-lt"/>
                <a:cs typeface="Arial" pitchFamily="34" charset="0"/>
              </a:rPr>
              <a:t>на</a:t>
            </a:r>
            <a:r>
              <a:rPr lang="en-US" sz="7200" dirty="0" smtClean="0">
                <a:latin typeface="+mj-lt"/>
                <a:cs typeface="Arial" pitchFamily="34" charset="0"/>
              </a:rPr>
              <a:t> </a:t>
            </a:r>
            <a:r>
              <a:rPr lang="en-US" sz="7200" dirty="0" err="1" smtClean="0">
                <a:latin typeface="+mj-lt"/>
                <a:cs typeface="Arial" pitchFamily="34" charset="0"/>
              </a:rPr>
              <a:t>капацитетот</a:t>
            </a:r>
            <a:r>
              <a:rPr lang="en-US" sz="7200" dirty="0" smtClean="0">
                <a:latin typeface="+mj-lt"/>
                <a:cs typeface="Arial" pitchFamily="34" charset="0"/>
              </a:rPr>
              <a:t> </a:t>
            </a:r>
            <a:r>
              <a:rPr lang="en-US" sz="7200" dirty="0" err="1" smtClean="0">
                <a:latin typeface="+mj-lt"/>
                <a:cs typeface="Arial" pitchFamily="34" charset="0"/>
              </a:rPr>
              <a:t>на</a:t>
            </a:r>
            <a:r>
              <a:rPr lang="en-US" sz="7200" dirty="0" smtClean="0">
                <a:latin typeface="+mj-lt"/>
                <a:cs typeface="Arial" pitchFamily="34" charset="0"/>
              </a:rPr>
              <a:t> </a:t>
            </a:r>
            <a:r>
              <a:rPr lang="en-US" sz="7200" dirty="0" err="1" smtClean="0">
                <a:latin typeface="+mj-lt"/>
                <a:cs typeface="Arial" pitchFamily="34" charset="0"/>
              </a:rPr>
              <a:t>училиштето</a:t>
            </a:r>
            <a:r>
              <a:rPr lang="en-US" sz="7200" dirty="0" smtClean="0">
                <a:latin typeface="+mj-lt"/>
                <a:cs typeface="Arial" pitchFamily="34" charset="0"/>
              </a:rPr>
              <a:t> </a:t>
            </a:r>
            <a:r>
              <a:rPr lang="en-US" sz="7200" dirty="0" err="1" smtClean="0">
                <a:latin typeface="+mj-lt"/>
                <a:cs typeface="Arial" pitchFamily="34" charset="0"/>
              </a:rPr>
              <a:t>да</a:t>
            </a:r>
            <a:r>
              <a:rPr lang="en-US" sz="7200" dirty="0" smtClean="0">
                <a:latin typeface="+mj-lt"/>
                <a:cs typeface="Arial" pitchFamily="34" charset="0"/>
              </a:rPr>
              <a:t> </a:t>
            </a:r>
            <a:r>
              <a:rPr lang="en-US" sz="7200" dirty="0" err="1" smtClean="0">
                <a:latin typeface="+mj-lt"/>
                <a:cs typeface="Arial" pitchFamily="34" charset="0"/>
              </a:rPr>
              <a:t>воведе</a:t>
            </a:r>
            <a:r>
              <a:rPr lang="mk-MK" sz="7200" dirty="0" smtClean="0">
                <a:latin typeface="+mj-lt"/>
                <a:cs typeface="Arial" pitchFamily="34" charset="0"/>
              </a:rPr>
              <a:t> </a:t>
            </a:r>
            <a:r>
              <a:rPr lang="en-US" sz="7200" dirty="0" err="1" smtClean="0">
                <a:latin typeface="+mj-lt"/>
                <a:cs typeface="Arial" pitchFamily="34" charset="0"/>
              </a:rPr>
              <a:t>промени</a:t>
            </a:r>
            <a:r>
              <a:rPr lang="en-US" sz="7200" dirty="0" smtClean="0">
                <a:latin typeface="+mj-lt"/>
                <a:cs typeface="Arial" pitchFamily="34" charset="0"/>
              </a:rPr>
              <a:t> </a:t>
            </a:r>
            <a:r>
              <a:rPr lang="en-US" sz="7200" dirty="0" err="1" smtClean="0">
                <a:latin typeface="+mj-lt"/>
                <a:cs typeface="Arial" pitchFamily="34" charset="0"/>
              </a:rPr>
              <a:t>во</a:t>
            </a:r>
            <a:r>
              <a:rPr lang="en-US" sz="7200" dirty="0" smtClean="0">
                <a:latin typeface="+mj-lt"/>
                <a:cs typeface="Arial" pitchFamily="34" charset="0"/>
              </a:rPr>
              <a:t> </a:t>
            </a:r>
            <a:r>
              <a:rPr lang="en-US" sz="7200" dirty="0" err="1" smtClean="0">
                <a:latin typeface="+mj-lt"/>
                <a:cs typeface="Arial" pitchFamily="34" charset="0"/>
              </a:rPr>
              <a:t>смисла</a:t>
            </a:r>
            <a:r>
              <a:rPr lang="en-US" sz="7200" dirty="0" smtClean="0">
                <a:latin typeface="+mj-lt"/>
                <a:cs typeface="Arial" pitchFamily="34" charset="0"/>
              </a:rPr>
              <a:t> </a:t>
            </a:r>
            <a:r>
              <a:rPr lang="en-US" sz="7200" dirty="0" err="1" smtClean="0">
                <a:latin typeface="+mj-lt"/>
                <a:cs typeface="Arial" pitchFamily="34" charset="0"/>
              </a:rPr>
              <a:t>на</a:t>
            </a:r>
            <a:r>
              <a:rPr lang="en-US" sz="7200" dirty="0" smtClean="0">
                <a:latin typeface="+mj-lt"/>
                <a:cs typeface="Arial" pitchFamily="34" charset="0"/>
              </a:rPr>
              <a:t> </a:t>
            </a:r>
            <a:r>
              <a:rPr lang="en-US" sz="7200" dirty="0" err="1" smtClean="0">
                <a:latin typeface="+mj-lt"/>
                <a:cs typeface="Arial" pitchFamily="34" charset="0"/>
              </a:rPr>
              <a:t>моденизација</a:t>
            </a:r>
            <a:r>
              <a:rPr lang="en-US" sz="7200" dirty="0" smtClean="0">
                <a:latin typeface="+mj-lt"/>
                <a:cs typeface="Arial" pitchFamily="34" charset="0"/>
              </a:rPr>
              <a:t> и</a:t>
            </a:r>
            <a:r>
              <a:rPr lang="mk-MK" sz="7200" dirty="0" smtClean="0">
                <a:latin typeface="+mj-lt"/>
                <a:cs typeface="Arial" pitchFamily="34" charset="0"/>
              </a:rPr>
              <a:t> </a:t>
            </a:r>
            <a:r>
              <a:rPr lang="en-US" sz="7200" dirty="0" err="1" smtClean="0">
                <a:latin typeface="+mj-lt"/>
                <a:cs typeface="Arial" pitchFamily="34" charset="0"/>
              </a:rPr>
              <a:t>интернационализам</a:t>
            </a:r>
            <a:r>
              <a:rPr lang="en-US" sz="7200" dirty="0" smtClean="0">
                <a:latin typeface="+mj-lt"/>
                <a:cs typeface="Arial" pitchFamily="34" charset="0"/>
              </a:rPr>
              <a:t>. </a:t>
            </a:r>
            <a:endParaRPr lang="mk-MK" sz="7200" dirty="0" smtClean="0">
              <a:latin typeface="+mj-lt"/>
              <a:cs typeface="Arial" pitchFamily="34" charset="0"/>
            </a:endParaRPr>
          </a:p>
          <a:p>
            <a:pPr lvl="0">
              <a:lnSpc>
                <a:spcPct val="120000"/>
              </a:lnSpc>
              <a:buNone/>
            </a:pPr>
            <a:endParaRPr lang="en-US" sz="7200" dirty="0" smtClean="0">
              <a:latin typeface="+mj-lt"/>
              <a:cs typeface="Arial" pitchFamily="34" charset="0"/>
            </a:endParaRPr>
          </a:p>
          <a:p>
            <a:pPr>
              <a:lnSpc>
                <a:spcPct val="120000"/>
              </a:lnSpc>
              <a:buNone/>
            </a:pPr>
            <a:r>
              <a:rPr lang="mk-MK" sz="7200" b="1" dirty="0" smtClean="0">
                <a:latin typeface="+mj-lt"/>
                <a:cs typeface="Arial" pitchFamily="34" charset="0"/>
              </a:rPr>
              <a:t>			</a:t>
            </a:r>
            <a:r>
              <a:rPr lang="en-US" sz="7200" b="1" dirty="0" err="1" smtClean="0">
                <a:latin typeface="+mj-lt"/>
                <a:cs typeface="Arial" pitchFamily="34" charset="0"/>
              </a:rPr>
              <a:t>Специфичните</a:t>
            </a:r>
            <a:r>
              <a:rPr lang="en-US" sz="7200" b="1" dirty="0" smtClean="0">
                <a:latin typeface="+mj-lt"/>
                <a:cs typeface="Arial" pitchFamily="34" charset="0"/>
              </a:rPr>
              <a:t> </a:t>
            </a:r>
            <a:r>
              <a:rPr lang="en-US" sz="7200" b="1" dirty="0" err="1" smtClean="0">
                <a:latin typeface="+mj-lt"/>
                <a:cs typeface="Arial" pitchFamily="34" charset="0"/>
              </a:rPr>
              <a:t>цели</a:t>
            </a:r>
            <a:r>
              <a:rPr lang="en-US" sz="7200" b="1" dirty="0" smtClean="0">
                <a:latin typeface="+mj-lt"/>
                <a:cs typeface="Arial" pitchFamily="34" charset="0"/>
              </a:rPr>
              <a:t> </a:t>
            </a:r>
            <a:r>
              <a:rPr lang="en-US" sz="7200" b="1" dirty="0" err="1" smtClean="0">
                <a:latin typeface="+mj-lt"/>
                <a:cs typeface="Arial" pitchFamily="34" charset="0"/>
              </a:rPr>
              <a:t>на</a:t>
            </a:r>
            <a:r>
              <a:rPr lang="en-US" sz="7200" b="1" dirty="0" smtClean="0">
                <a:latin typeface="+mj-lt"/>
                <a:cs typeface="Arial" pitchFamily="34" charset="0"/>
              </a:rPr>
              <a:t> </a:t>
            </a:r>
            <a:r>
              <a:rPr lang="en-US" sz="7200" b="1" dirty="0" err="1" smtClean="0">
                <a:latin typeface="+mj-lt"/>
                <a:cs typeface="Arial" pitchFamily="34" charset="0"/>
              </a:rPr>
              <a:t>проектот</a:t>
            </a:r>
            <a:r>
              <a:rPr lang="en-US" sz="7200" b="1" dirty="0" smtClean="0">
                <a:latin typeface="+mj-lt"/>
                <a:cs typeface="Arial" pitchFamily="34" charset="0"/>
              </a:rPr>
              <a:t> </a:t>
            </a:r>
            <a:r>
              <a:rPr lang="en-US" sz="7200" b="1" dirty="0" err="1" smtClean="0">
                <a:latin typeface="+mj-lt"/>
                <a:cs typeface="Arial" pitchFamily="34" charset="0"/>
              </a:rPr>
              <a:t>се</a:t>
            </a:r>
            <a:r>
              <a:rPr lang="en-US" sz="7200" dirty="0" smtClean="0">
                <a:latin typeface="+mj-lt"/>
                <a:cs typeface="Arial" pitchFamily="34" charset="0"/>
              </a:rPr>
              <a:t>: </a:t>
            </a:r>
            <a:endParaRPr lang="mk-MK" sz="7200" dirty="0" smtClean="0">
              <a:latin typeface="+mj-lt"/>
              <a:cs typeface="Arial" pitchFamily="34" charset="0"/>
            </a:endParaRPr>
          </a:p>
          <a:p>
            <a:pPr>
              <a:lnSpc>
                <a:spcPct val="120000"/>
              </a:lnSpc>
            </a:pPr>
            <a:r>
              <a:rPr lang="en-US" sz="7200" dirty="0" smtClean="0">
                <a:latin typeface="+mj-lt"/>
                <a:cs typeface="Arial" pitchFamily="34" charset="0"/>
              </a:rPr>
              <a:t> </a:t>
            </a:r>
            <a:r>
              <a:rPr lang="mk-MK" sz="7200" dirty="0" smtClean="0">
                <a:latin typeface="+mj-lt"/>
                <a:cs typeface="Arial" pitchFamily="34" charset="0"/>
              </a:rPr>
              <a:t>Т</a:t>
            </a:r>
            <a:r>
              <a:rPr lang="en-US" sz="7200" dirty="0" err="1" smtClean="0">
                <a:latin typeface="+mj-lt"/>
                <a:cs typeface="Arial" pitchFamily="34" charset="0"/>
              </a:rPr>
              <a:t>ренинг</a:t>
            </a:r>
            <a:r>
              <a:rPr lang="en-US" sz="7200" dirty="0" smtClean="0">
                <a:latin typeface="+mj-lt"/>
                <a:cs typeface="Arial" pitchFamily="34" charset="0"/>
              </a:rPr>
              <a:t> </a:t>
            </a:r>
            <a:r>
              <a:rPr lang="en-US" sz="7200" dirty="0" err="1" smtClean="0">
                <a:latin typeface="+mj-lt"/>
                <a:cs typeface="Arial" pitchFamily="34" charset="0"/>
              </a:rPr>
              <a:t>обук</a:t>
            </a:r>
            <a:r>
              <a:rPr lang="mk-MK" sz="7200" dirty="0" smtClean="0">
                <a:latin typeface="+mj-lt"/>
                <a:cs typeface="Arial" pitchFamily="34" charset="0"/>
              </a:rPr>
              <a:t>ата </a:t>
            </a:r>
            <a:r>
              <a:rPr lang="en-US" sz="7200" dirty="0" smtClean="0">
                <a:latin typeface="+mj-lt"/>
                <a:cs typeface="Arial" pitchFamily="34" charset="0"/>
              </a:rPr>
              <a:t> </a:t>
            </a:r>
            <a:r>
              <a:rPr lang="en-US" sz="7200" dirty="0" err="1" smtClean="0">
                <a:latin typeface="+mj-lt"/>
                <a:cs typeface="Arial" pitchFamily="34" charset="0"/>
              </a:rPr>
              <a:t>ќе</a:t>
            </a:r>
            <a:r>
              <a:rPr lang="en-US" sz="7200" dirty="0" smtClean="0">
                <a:latin typeface="+mj-lt"/>
                <a:cs typeface="Arial" pitchFamily="34" charset="0"/>
              </a:rPr>
              <a:t> </a:t>
            </a:r>
            <a:r>
              <a:rPr lang="en-US" sz="7200" dirty="0" err="1" smtClean="0">
                <a:latin typeface="+mj-lt"/>
                <a:cs typeface="Arial" pitchFamily="34" charset="0"/>
              </a:rPr>
              <a:t>им</a:t>
            </a:r>
            <a:r>
              <a:rPr lang="en-US" sz="7200" dirty="0" smtClean="0">
                <a:latin typeface="+mj-lt"/>
                <a:cs typeface="Arial" pitchFamily="34" charset="0"/>
              </a:rPr>
              <a:t> </a:t>
            </a:r>
            <a:r>
              <a:rPr lang="en-US" sz="7200" dirty="0" err="1" smtClean="0">
                <a:latin typeface="+mj-lt"/>
                <a:cs typeface="Arial" pitchFamily="34" charset="0"/>
              </a:rPr>
              <a:t>овозмож</a:t>
            </a:r>
            <a:r>
              <a:rPr lang="mk-MK" sz="7200" dirty="0" smtClean="0">
                <a:latin typeface="+mj-lt"/>
                <a:cs typeface="Arial" pitchFamily="34" charset="0"/>
              </a:rPr>
              <a:t>и </a:t>
            </a:r>
            <a:r>
              <a:rPr lang="en-US" sz="7200" dirty="0" smtClean="0">
                <a:latin typeface="+mj-lt"/>
                <a:cs typeface="Arial" pitchFamily="34" charset="0"/>
              </a:rPr>
              <a:t> </a:t>
            </a:r>
            <a:r>
              <a:rPr lang="en-US" sz="7200" dirty="0" err="1" smtClean="0">
                <a:latin typeface="+mj-lt"/>
                <a:cs typeface="Arial" pitchFamily="34" charset="0"/>
              </a:rPr>
              <a:t>на</a:t>
            </a:r>
            <a:r>
              <a:rPr lang="en-US" sz="7200" dirty="0" smtClean="0">
                <a:latin typeface="+mj-lt"/>
                <a:cs typeface="Arial" pitchFamily="34" charset="0"/>
              </a:rPr>
              <a:t> </a:t>
            </a:r>
            <a:r>
              <a:rPr lang="en-US" sz="7200" dirty="0" err="1" smtClean="0">
                <a:latin typeface="+mj-lt"/>
                <a:cs typeface="Arial" pitchFamily="34" charset="0"/>
              </a:rPr>
              <a:t>наставниците</a:t>
            </a:r>
            <a:r>
              <a:rPr lang="en-US" sz="7200" dirty="0" smtClean="0">
                <a:latin typeface="+mj-lt"/>
                <a:cs typeface="Arial" pitchFamily="34" charset="0"/>
              </a:rPr>
              <a:t>:</a:t>
            </a:r>
            <a:endParaRPr lang="en-US" sz="7200" dirty="0" smtClean="0">
              <a:latin typeface="+mj-lt"/>
              <a:cs typeface="Arial" pitchFamily="34" charset="0"/>
            </a:endParaRPr>
          </a:p>
          <a:p>
            <a:pPr lvl="0">
              <a:lnSpc>
                <a:spcPct val="120000"/>
              </a:lnSpc>
              <a:buNone/>
            </a:pPr>
            <a:r>
              <a:rPr lang="en-US" sz="7200" dirty="0" smtClean="0">
                <a:latin typeface="+mj-lt"/>
                <a:cs typeface="Arial" pitchFamily="34" charset="0"/>
              </a:rPr>
              <a:t>	</a:t>
            </a:r>
            <a:r>
              <a:rPr lang="en-US" sz="7200" dirty="0" err="1" smtClean="0">
                <a:latin typeface="+mj-lt"/>
                <a:cs typeface="Arial" pitchFamily="34" charset="0"/>
              </a:rPr>
              <a:t>да</a:t>
            </a:r>
            <a:r>
              <a:rPr lang="en-US" sz="7200" dirty="0" smtClean="0">
                <a:latin typeface="+mj-lt"/>
                <a:cs typeface="Arial" pitchFamily="34" charset="0"/>
              </a:rPr>
              <a:t> </a:t>
            </a:r>
            <a:r>
              <a:rPr lang="en-US" sz="7200" dirty="0" err="1" smtClean="0">
                <a:latin typeface="+mj-lt"/>
                <a:cs typeface="Arial" pitchFamily="34" charset="0"/>
              </a:rPr>
              <a:t>се</a:t>
            </a:r>
            <a:r>
              <a:rPr lang="en-US" sz="7200" dirty="0" smtClean="0">
                <a:latin typeface="+mj-lt"/>
                <a:cs typeface="Arial" pitchFamily="34" charset="0"/>
              </a:rPr>
              <a:t> </a:t>
            </a:r>
            <a:r>
              <a:rPr lang="en-US" sz="7200" dirty="0" err="1" smtClean="0">
                <a:latin typeface="+mj-lt"/>
                <a:cs typeface="Arial" pitchFamily="34" charset="0"/>
              </a:rPr>
              <a:t>научат</a:t>
            </a:r>
            <a:r>
              <a:rPr lang="en-US" sz="7200" dirty="0" smtClean="0">
                <a:latin typeface="+mj-lt"/>
                <a:cs typeface="Arial" pitchFamily="34" charset="0"/>
              </a:rPr>
              <a:t> </a:t>
            </a:r>
            <a:r>
              <a:rPr lang="en-US" sz="7200" dirty="0" err="1" smtClean="0">
                <a:latin typeface="+mj-lt"/>
                <a:cs typeface="Arial" pitchFamily="34" charset="0"/>
              </a:rPr>
              <a:t>техники</a:t>
            </a:r>
            <a:r>
              <a:rPr lang="en-US" sz="7200" dirty="0" smtClean="0">
                <a:latin typeface="+mj-lt"/>
                <a:cs typeface="Arial" pitchFamily="34" charset="0"/>
              </a:rPr>
              <a:t> и </a:t>
            </a:r>
            <a:r>
              <a:rPr lang="en-US" sz="7200" dirty="0" err="1" smtClean="0">
                <a:latin typeface="+mj-lt"/>
                <a:cs typeface="Arial" pitchFamily="34" charset="0"/>
              </a:rPr>
              <a:t>алатки</a:t>
            </a:r>
            <a:r>
              <a:rPr lang="en-US" sz="7200" dirty="0" smtClean="0">
                <a:latin typeface="+mj-lt"/>
                <a:cs typeface="Arial" pitchFamily="34" charset="0"/>
              </a:rPr>
              <a:t> </a:t>
            </a:r>
            <a:r>
              <a:rPr lang="en-US" sz="7200" dirty="0" err="1" smtClean="0">
                <a:latin typeface="+mj-lt"/>
                <a:cs typeface="Arial" pitchFamily="34" charset="0"/>
              </a:rPr>
              <a:t>кои</a:t>
            </a:r>
            <a:r>
              <a:rPr lang="en-US" sz="7200" dirty="0" smtClean="0">
                <a:latin typeface="+mj-lt"/>
                <a:cs typeface="Arial" pitchFamily="34" charset="0"/>
              </a:rPr>
              <a:t> </a:t>
            </a:r>
            <a:r>
              <a:rPr lang="en-US" sz="7200" dirty="0" err="1" smtClean="0">
                <a:latin typeface="+mj-lt"/>
                <a:cs typeface="Arial" pitchFamily="34" charset="0"/>
              </a:rPr>
              <a:t>го</a:t>
            </a:r>
            <a:r>
              <a:rPr lang="en-US" sz="7200" dirty="0" smtClean="0">
                <a:latin typeface="+mj-lt"/>
                <a:cs typeface="Arial" pitchFamily="34" charset="0"/>
              </a:rPr>
              <a:t> </a:t>
            </a:r>
            <a:r>
              <a:rPr lang="en-US" sz="7200" dirty="0" err="1" smtClean="0">
                <a:latin typeface="+mj-lt"/>
                <a:cs typeface="Arial" pitchFamily="34" charset="0"/>
              </a:rPr>
              <a:t>поттикнуваат</a:t>
            </a:r>
            <a:r>
              <a:rPr lang="mk-MK" sz="7200" dirty="0" smtClean="0">
                <a:latin typeface="+mj-lt"/>
                <a:cs typeface="Arial" pitchFamily="34" charset="0"/>
              </a:rPr>
              <a:t> </a:t>
            </a:r>
            <a:r>
              <a:rPr lang="en-US" sz="7200" dirty="0" err="1" smtClean="0">
                <a:latin typeface="+mj-lt"/>
                <a:cs typeface="Arial" pitchFamily="34" charset="0"/>
              </a:rPr>
              <a:t>критичкото</a:t>
            </a:r>
            <a:r>
              <a:rPr lang="en-US" sz="7200" dirty="0" smtClean="0">
                <a:latin typeface="+mj-lt"/>
                <a:cs typeface="Arial" pitchFamily="34" charset="0"/>
              </a:rPr>
              <a:t> </a:t>
            </a:r>
            <a:r>
              <a:rPr lang="en-US" sz="7200" dirty="0" err="1" smtClean="0">
                <a:latin typeface="+mj-lt"/>
                <a:cs typeface="Arial" pitchFamily="34" charset="0"/>
              </a:rPr>
              <a:t>размислување</a:t>
            </a:r>
            <a:r>
              <a:rPr lang="en-US" sz="7200" dirty="0" smtClean="0">
                <a:latin typeface="+mj-lt"/>
                <a:cs typeface="Arial" pitchFamily="34" charset="0"/>
              </a:rPr>
              <a:t> </a:t>
            </a:r>
            <a:r>
              <a:rPr lang="en-US" sz="7200" dirty="0" err="1" smtClean="0">
                <a:latin typeface="+mj-lt"/>
                <a:cs typeface="Arial" pitchFamily="34" charset="0"/>
              </a:rPr>
              <a:t>со</a:t>
            </a:r>
            <a:r>
              <a:rPr lang="en-US" sz="7200" dirty="0" smtClean="0">
                <a:latin typeface="+mj-lt"/>
                <a:cs typeface="Arial" pitchFamily="34" charset="0"/>
              </a:rPr>
              <a:t> </a:t>
            </a:r>
            <a:r>
              <a:rPr lang="en-US" sz="7200" dirty="0" err="1" smtClean="0">
                <a:latin typeface="+mj-lt"/>
                <a:cs typeface="Arial" pitchFamily="34" charset="0"/>
              </a:rPr>
              <a:t>цел</a:t>
            </a:r>
            <a:r>
              <a:rPr lang="en-US" sz="7200" dirty="0" smtClean="0">
                <a:latin typeface="+mj-lt"/>
                <a:cs typeface="Arial" pitchFamily="34" charset="0"/>
              </a:rPr>
              <a:t> </a:t>
            </a:r>
            <a:r>
              <a:rPr lang="en-US" sz="7200" dirty="0" err="1" smtClean="0">
                <a:latin typeface="+mj-lt"/>
                <a:cs typeface="Arial" pitchFamily="34" charset="0"/>
              </a:rPr>
              <a:t>да</a:t>
            </a:r>
            <a:r>
              <a:rPr lang="en-US" sz="7200" dirty="0" smtClean="0">
                <a:latin typeface="+mj-lt"/>
                <a:cs typeface="Arial" pitchFamily="34" charset="0"/>
              </a:rPr>
              <a:t> </a:t>
            </a:r>
            <a:r>
              <a:rPr lang="en-US" sz="7200" dirty="0" err="1" smtClean="0">
                <a:latin typeface="+mj-lt"/>
                <a:cs typeface="Arial" pitchFamily="34" charset="0"/>
              </a:rPr>
              <a:t>се</a:t>
            </a:r>
            <a:r>
              <a:rPr lang="en-US" sz="7200" dirty="0" smtClean="0">
                <a:latin typeface="+mj-lt"/>
                <a:cs typeface="Arial" pitchFamily="34" charset="0"/>
              </a:rPr>
              <a:t> </a:t>
            </a:r>
            <a:r>
              <a:rPr lang="en-US" sz="7200" dirty="0" err="1" smtClean="0">
                <a:latin typeface="+mj-lt"/>
                <a:cs typeface="Arial" pitchFamily="34" charset="0"/>
              </a:rPr>
              <a:t>развива</a:t>
            </a:r>
            <a:r>
              <a:rPr lang="mk-MK" sz="7200" dirty="0" smtClean="0">
                <a:latin typeface="+mj-lt"/>
                <a:cs typeface="Arial" pitchFamily="34" charset="0"/>
              </a:rPr>
              <a:t> </a:t>
            </a:r>
            <a:r>
              <a:rPr lang="en-US" sz="7200" dirty="0" err="1" smtClean="0">
                <a:latin typeface="+mj-lt"/>
                <a:cs typeface="Arial" pitchFamily="34" charset="0"/>
              </a:rPr>
              <a:t>креативноста</a:t>
            </a:r>
            <a:r>
              <a:rPr lang="en-US" sz="7200" dirty="0" smtClean="0">
                <a:latin typeface="+mj-lt"/>
                <a:cs typeface="Arial" pitchFamily="34" charset="0"/>
              </a:rPr>
              <a:t>, и </a:t>
            </a:r>
            <a:r>
              <a:rPr lang="en-US" sz="7200" dirty="0" err="1" smtClean="0">
                <a:latin typeface="+mj-lt"/>
                <a:cs typeface="Arial" pitchFamily="34" charset="0"/>
              </a:rPr>
              <a:t>решавање</a:t>
            </a:r>
            <a:r>
              <a:rPr lang="en-US" sz="7200" dirty="0" smtClean="0">
                <a:latin typeface="+mj-lt"/>
                <a:cs typeface="Arial" pitchFamily="34" charset="0"/>
              </a:rPr>
              <a:t> </a:t>
            </a:r>
            <a:r>
              <a:rPr lang="en-US" sz="7200" dirty="0" err="1" smtClean="0">
                <a:latin typeface="+mj-lt"/>
                <a:cs typeface="Arial" pitchFamily="34" charset="0"/>
              </a:rPr>
              <a:t>на</a:t>
            </a:r>
            <a:r>
              <a:rPr lang="en-US" sz="7200" dirty="0" smtClean="0">
                <a:latin typeface="+mj-lt"/>
                <a:cs typeface="Arial" pitchFamily="34" charset="0"/>
              </a:rPr>
              <a:t> </a:t>
            </a:r>
            <a:r>
              <a:rPr lang="en-US" sz="7200" dirty="0" err="1" smtClean="0">
                <a:latin typeface="+mj-lt"/>
                <a:cs typeface="Arial" pitchFamily="34" charset="0"/>
              </a:rPr>
              <a:t>проблемските</a:t>
            </a:r>
            <a:r>
              <a:rPr lang="en-US" sz="7200" dirty="0" smtClean="0">
                <a:latin typeface="+mj-lt"/>
                <a:cs typeface="Arial" pitchFamily="34" charset="0"/>
              </a:rPr>
              <a:t> </a:t>
            </a:r>
            <a:r>
              <a:rPr lang="en-US" sz="7200" dirty="0" err="1" smtClean="0">
                <a:latin typeface="+mj-lt"/>
                <a:cs typeface="Arial" pitchFamily="34" charset="0"/>
              </a:rPr>
              <a:t>ситуации</a:t>
            </a:r>
            <a:r>
              <a:rPr lang="mk-MK" sz="7200" dirty="0" smtClean="0">
                <a:latin typeface="+mj-lt"/>
                <a:cs typeface="Arial" pitchFamily="34" charset="0"/>
              </a:rPr>
              <a:t> </a:t>
            </a:r>
            <a:r>
              <a:rPr lang="en-US" sz="7200" dirty="0" err="1" smtClean="0">
                <a:latin typeface="+mj-lt"/>
                <a:cs typeface="Arial" pitchFamily="34" charset="0"/>
              </a:rPr>
              <a:t>кои</a:t>
            </a:r>
            <a:r>
              <a:rPr lang="en-US" sz="7200" dirty="0" smtClean="0">
                <a:latin typeface="+mj-lt"/>
                <a:cs typeface="Arial" pitchFamily="34" charset="0"/>
              </a:rPr>
              <a:t>, </a:t>
            </a:r>
            <a:r>
              <a:rPr lang="en-US" sz="7200" dirty="0" err="1" smtClean="0">
                <a:latin typeface="+mj-lt"/>
                <a:cs typeface="Arial" pitchFamily="34" charset="0"/>
              </a:rPr>
              <a:t>пак</a:t>
            </a:r>
            <a:r>
              <a:rPr lang="en-US" sz="7200" dirty="0" smtClean="0">
                <a:latin typeface="+mj-lt"/>
                <a:cs typeface="Arial" pitchFamily="34" charset="0"/>
              </a:rPr>
              <a:t>, </a:t>
            </a:r>
            <a:r>
              <a:rPr lang="en-US" sz="7200" dirty="0" err="1" smtClean="0">
                <a:latin typeface="+mj-lt"/>
                <a:cs typeface="Arial" pitchFamily="34" charset="0"/>
              </a:rPr>
              <a:t>ќе</a:t>
            </a:r>
            <a:r>
              <a:rPr lang="en-US" sz="7200" dirty="0" smtClean="0">
                <a:latin typeface="+mj-lt"/>
                <a:cs typeface="Arial" pitchFamily="34" charset="0"/>
              </a:rPr>
              <a:t> </a:t>
            </a:r>
            <a:r>
              <a:rPr lang="en-US" sz="7200" dirty="0" err="1" smtClean="0">
                <a:latin typeface="+mj-lt"/>
                <a:cs typeface="Arial" pitchFamily="34" charset="0"/>
              </a:rPr>
              <a:t>им</a:t>
            </a:r>
            <a:r>
              <a:rPr lang="en-US" sz="7200" dirty="0" smtClean="0">
                <a:latin typeface="+mj-lt"/>
                <a:cs typeface="Arial" pitchFamily="34" charset="0"/>
              </a:rPr>
              <a:t> </a:t>
            </a:r>
            <a:r>
              <a:rPr lang="en-US" sz="7200" dirty="0" err="1" smtClean="0">
                <a:latin typeface="+mj-lt"/>
                <a:cs typeface="Arial" pitchFamily="34" charset="0"/>
              </a:rPr>
              <a:t>овозможат</a:t>
            </a:r>
            <a:r>
              <a:rPr lang="en-US" sz="7200" dirty="0" smtClean="0">
                <a:latin typeface="+mj-lt"/>
                <a:cs typeface="Arial" pitchFamily="34" charset="0"/>
              </a:rPr>
              <a:t> </a:t>
            </a:r>
            <a:r>
              <a:rPr lang="en-US" sz="7200" dirty="0" err="1" smtClean="0">
                <a:latin typeface="+mj-lt"/>
                <a:cs typeface="Arial" pitchFamily="34" charset="0"/>
              </a:rPr>
              <a:t>на</a:t>
            </a:r>
            <a:r>
              <a:rPr lang="en-US" sz="7200" dirty="0" smtClean="0">
                <a:latin typeface="+mj-lt"/>
                <a:cs typeface="Arial" pitchFamily="34" charset="0"/>
              </a:rPr>
              <a:t> </a:t>
            </a:r>
            <a:r>
              <a:rPr lang="en-US" sz="7200" dirty="0" err="1" smtClean="0">
                <a:latin typeface="+mj-lt"/>
                <a:cs typeface="Arial" pitchFamily="34" charset="0"/>
              </a:rPr>
              <a:t>учениците</a:t>
            </a:r>
            <a:r>
              <a:rPr lang="en-US" sz="7200" dirty="0" smtClean="0">
                <a:latin typeface="+mj-lt"/>
                <a:cs typeface="Arial" pitchFamily="34" charset="0"/>
              </a:rPr>
              <a:t> </a:t>
            </a:r>
            <a:r>
              <a:rPr lang="en-US" sz="7200" dirty="0" err="1" smtClean="0">
                <a:latin typeface="+mj-lt"/>
                <a:cs typeface="Arial" pitchFamily="34" charset="0"/>
              </a:rPr>
              <a:t>да</a:t>
            </a:r>
            <a:r>
              <a:rPr lang="en-US" sz="7200" dirty="0" smtClean="0">
                <a:latin typeface="+mj-lt"/>
                <a:cs typeface="Arial" pitchFamily="34" charset="0"/>
              </a:rPr>
              <a:t> </a:t>
            </a:r>
            <a:r>
              <a:rPr lang="en-US" sz="7200" dirty="0" err="1" smtClean="0">
                <a:latin typeface="+mj-lt"/>
                <a:cs typeface="Arial" pitchFamily="34" charset="0"/>
              </a:rPr>
              <a:t>бидат</a:t>
            </a:r>
            <a:r>
              <a:rPr lang="mk-MK" sz="7200" dirty="0" smtClean="0">
                <a:latin typeface="+mj-lt"/>
                <a:cs typeface="Arial" pitchFamily="34" charset="0"/>
              </a:rPr>
              <a:t> </a:t>
            </a:r>
            <a:r>
              <a:rPr lang="en-US" sz="7200" dirty="0" err="1" smtClean="0">
                <a:latin typeface="+mj-lt"/>
                <a:cs typeface="Arial" pitchFamily="34" charset="0"/>
              </a:rPr>
              <a:t>активни</a:t>
            </a:r>
            <a:r>
              <a:rPr lang="en-US" sz="7200" dirty="0" smtClean="0">
                <a:latin typeface="+mj-lt"/>
                <a:cs typeface="Arial" pitchFamily="34" charset="0"/>
              </a:rPr>
              <a:t> </a:t>
            </a:r>
            <a:r>
              <a:rPr lang="en-US" sz="7200" dirty="0" err="1" smtClean="0">
                <a:latin typeface="+mj-lt"/>
                <a:cs typeface="Arial" pitchFamily="34" charset="0"/>
              </a:rPr>
              <a:t>субјекти</a:t>
            </a:r>
            <a:r>
              <a:rPr lang="en-US" sz="7200" dirty="0" smtClean="0">
                <a:latin typeface="+mj-lt"/>
                <a:cs typeface="Arial" pitchFamily="34" charset="0"/>
              </a:rPr>
              <a:t> </a:t>
            </a:r>
            <a:r>
              <a:rPr lang="en-US" sz="7200" dirty="0" err="1" smtClean="0">
                <a:latin typeface="+mj-lt"/>
                <a:cs typeface="Arial" pitchFamily="34" charset="0"/>
              </a:rPr>
              <a:t>за</a:t>
            </a:r>
            <a:r>
              <a:rPr lang="en-US" sz="7200" dirty="0" smtClean="0">
                <a:latin typeface="+mj-lt"/>
                <a:cs typeface="Arial" pitchFamily="34" charset="0"/>
              </a:rPr>
              <a:t> </a:t>
            </a:r>
            <a:r>
              <a:rPr lang="en-US" sz="7200" dirty="0" err="1" smtClean="0">
                <a:latin typeface="+mj-lt"/>
                <a:cs typeface="Arial" pitchFamily="34" charset="0"/>
              </a:rPr>
              <a:t>време</a:t>
            </a:r>
            <a:r>
              <a:rPr lang="en-US" sz="7200" dirty="0" smtClean="0">
                <a:latin typeface="+mj-lt"/>
                <a:cs typeface="Arial" pitchFamily="34" charset="0"/>
              </a:rPr>
              <a:t> </a:t>
            </a:r>
            <a:r>
              <a:rPr lang="en-US" sz="7200" dirty="0" err="1" smtClean="0">
                <a:latin typeface="+mj-lt"/>
                <a:cs typeface="Arial" pitchFamily="34" charset="0"/>
              </a:rPr>
              <a:t>на</a:t>
            </a:r>
            <a:r>
              <a:rPr lang="en-US" sz="7200" dirty="0" smtClean="0">
                <a:latin typeface="+mj-lt"/>
                <a:cs typeface="Arial" pitchFamily="34" charset="0"/>
              </a:rPr>
              <a:t> </a:t>
            </a:r>
            <a:r>
              <a:rPr lang="en-US" sz="7200" dirty="0" err="1" smtClean="0">
                <a:latin typeface="+mj-lt"/>
                <a:cs typeface="Arial" pitchFamily="34" charset="0"/>
              </a:rPr>
              <a:t>наставата</a:t>
            </a:r>
            <a:r>
              <a:rPr lang="en-US" sz="7200" dirty="0" smtClean="0">
                <a:latin typeface="+mj-lt"/>
                <a:cs typeface="Arial" pitchFamily="34" charset="0"/>
              </a:rPr>
              <a:t>, </a:t>
            </a:r>
            <a:r>
              <a:rPr lang="en-US" sz="7200" dirty="0" err="1" smtClean="0">
                <a:latin typeface="+mj-lt"/>
                <a:cs typeface="Arial" pitchFamily="34" charset="0"/>
              </a:rPr>
              <a:t>како</a:t>
            </a:r>
            <a:r>
              <a:rPr lang="en-US" sz="7200" dirty="0" smtClean="0">
                <a:latin typeface="+mj-lt"/>
                <a:cs typeface="Arial" pitchFamily="34" charset="0"/>
              </a:rPr>
              <a:t> и</a:t>
            </a:r>
            <a:r>
              <a:rPr lang="mk-MK" sz="7200" dirty="0" smtClean="0">
                <a:latin typeface="+mj-lt"/>
                <a:cs typeface="Arial" pitchFamily="34" charset="0"/>
              </a:rPr>
              <a:t>  </a:t>
            </a:r>
            <a:r>
              <a:rPr lang="en-US" sz="7200" dirty="0" err="1" smtClean="0">
                <a:latin typeface="+mj-lt"/>
                <a:cs typeface="Arial" pitchFamily="34" charset="0"/>
              </a:rPr>
              <a:t>подлабинско</a:t>
            </a:r>
            <a:r>
              <a:rPr lang="en-US" sz="7200" dirty="0" smtClean="0">
                <a:latin typeface="+mj-lt"/>
                <a:cs typeface="Arial" pitchFamily="34" charset="0"/>
              </a:rPr>
              <a:t> </a:t>
            </a:r>
            <a:r>
              <a:rPr lang="en-US" sz="7200" dirty="0" err="1" smtClean="0">
                <a:latin typeface="+mj-lt"/>
                <a:cs typeface="Arial" pitchFamily="34" charset="0"/>
              </a:rPr>
              <a:t>разбирање</a:t>
            </a:r>
            <a:r>
              <a:rPr lang="en-US" sz="7200" dirty="0" smtClean="0">
                <a:latin typeface="+mj-lt"/>
                <a:cs typeface="Arial" pitchFamily="34" charset="0"/>
              </a:rPr>
              <a:t> </a:t>
            </a:r>
            <a:r>
              <a:rPr lang="en-US" sz="7200" dirty="0" err="1" smtClean="0">
                <a:latin typeface="+mj-lt"/>
                <a:cs typeface="Arial" pitchFamily="34" charset="0"/>
              </a:rPr>
              <a:t>на</a:t>
            </a:r>
            <a:r>
              <a:rPr lang="en-US" sz="7200" dirty="0" smtClean="0">
                <a:latin typeface="+mj-lt"/>
                <a:cs typeface="Arial" pitchFamily="34" charset="0"/>
              </a:rPr>
              <a:t> </a:t>
            </a:r>
            <a:r>
              <a:rPr lang="en-US" sz="7200" dirty="0" err="1" smtClean="0">
                <a:latin typeface="+mj-lt"/>
                <a:cs typeface="Arial" pitchFamily="34" charset="0"/>
              </a:rPr>
              <a:t>темите</a:t>
            </a:r>
            <a:r>
              <a:rPr lang="en-US" sz="7200" dirty="0" smtClean="0">
                <a:latin typeface="+mj-lt"/>
                <a:cs typeface="Arial" pitchFamily="34" charset="0"/>
              </a:rPr>
              <a:t> </a:t>
            </a:r>
            <a:r>
              <a:rPr lang="en-US" sz="7200" dirty="0" err="1" smtClean="0">
                <a:latin typeface="+mj-lt"/>
                <a:cs typeface="Arial" pitchFamily="34" charset="0"/>
              </a:rPr>
              <a:t>преку</a:t>
            </a:r>
            <a:r>
              <a:rPr lang="en-US" sz="7200" dirty="0" smtClean="0">
                <a:latin typeface="+mj-lt"/>
                <a:cs typeface="Arial" pitchFamily="34" charset="0"/>
              </a:rPr>
              <a:t> </a:t>
            </a:r>
            <a:r>
              <a:rPr lang="en-US" sz="7200" dirty="0" err="1" smtClean="0">
                <a:latin typeface="+mj-lt"/>
                <a:cs typeface="Arial" pitchFamily="34" charset="0"/>
              </a:rPr>
              <a:t>користење</a:t>
            </a:r>
            <a:r>
              <a:rPr lang="mk-MK" sz="7200" dirty="0" smtClean="0">
                <a:latin typeface="+mj-lt"/>
                <a:cs typeface="Arial" pitchFamily="34" charset="0"/>
              </a:rPr>
              <a:t> </a:t>
            </a:r>
            <a:r>
              <a:rPr lang="en-US" sz="7200" dirty="0" err="1" smtClean="0">
                <a:latin typeface="+mj-lt"/>
                <a:cs typeface="Arial" pitchFamily="34" charset="0"/>
              </a:rPr>
              <a:t>различни</a:t>
            </a:r>
            <a:r>
              <a:rPr lang="en-US" sz="7200" dirty="0" smtClean="0">
                <a:latin typeface="+mj-lt"/>
                <a:cs typeface="Arial" pitchFamily="34" charset="0"/>
              </a:rPr>
              <a:t> </a:t>
            </a:r>
            <a:r>
              <a:rPr lang="en-US" sz="7200" dirty="0" err="1" smtClean="0">
                <a:latin typeface="+mj-lt"/>
                <a:cs typeface="Arial" pitchFamily="34" charset="0"/>
              </a:rPr>
              <a:t>методи</a:t>
            </a:r>
            <a:r>
              <a:rPr lang="en-US" sz="7200" dirty="0" smtClean="0">
                <a:latin typeface="+mj-lt"/>
                <a:cs typeface="Arial" pitchFamily="34" charset="0"/>
              </a:rPr>
              <a:t> </a:t>
            </a:r>
            <a:r>
              <a:rPr lang="en-US" sz="7200" dirty="0" err="1" smtClean="0">
                <a:latin typeface="+mj-lt"/>
                <a:cs typeface="Arial" pitchFamily="34" charset="0"/>
              </a:rPr>
              <a:t>на</a:t>
            </a:r>
            <a:r>
              <a:rPr lang="en-US" sz="7200" dirty="0" smtClean="0">
                <a:latin typeface="+mj-lt"/>
                <a:cs typeface="Arial" pitchFamily="34" charset="0"/>
              </a:rPr>
              <a:t> </a:t>
            </a:r>
            <a:r>
              <a:rPr lang="en-US" sz="7200" dirty="0" err="1" smtClean="0">
                <a:latin typeface="+mj-lt"/>
                <a:cs typeface="Arial" pitchFamily="34" charset="0"/>
              </a:rPr>
              <a:t>подучување</a:t>
            </a:r>
            <a:r>
              <a:rPr lang="en-US" sz="7200" dirty="0" smtClean="0">
                <a:latin typeface="+mj-lt"/>
                <a:cs typeface="Arial" pitchFamily="34" charset="0"/>
              </a:rPr>
              <a:t>.</a:t>
            </a:r>
          </a:p>
          <a:p>
            <a:pPr lvl="0">
              <a:lnSpc>
                <a:spcPct val="120000"/>
              </a:lnSpc>
              <a:buNone/>
            </a:pPr>
            <a:r>
              <a:rPr lang="en-US" sz="7200" dirty="0" smtClean="0">
                <a:latin typeface="+mj-lt"/>
                <a:cs typeface="Arial" pitchFamily="34" charset="0"/>
              </a:rPr>
              <a:t> </a:t>
            </a:r>
          </a:p>
          <a:p>
            <a:endParaRPr lang="en-U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b="1" i="1" dirty="0" smtClean="0">
                <a:solidFill>
                  <a:schemeClr val="accent1">
                    <a:lumMod val="75000"/>
                  </a:schemeClr>
                </a:solidFill>
              </a:rPr>
              <a:t/>
            </a:r>
            <a:br>
              <a:rPr lang="ru-RU" b="1" i="1" dirty="0" smtClean="0">
                <a:solidFill>
                  <a:schemeClr val="accent1">
                    <a:lumMod val="75000"/>
                  </a:schemeClr>
                </a:solidFill>
              </a:rPr>
            </a:br>
            <a:r>
              <a:rPr lang="ru-RU" b="1" i="1" dirty="0" smtClean="0">
                <a:solidFill>
                  <a:schemeClr val="accent1">
                    <a:lumMod val="75000"/>
                  </a:schemeClr>
                </a:solidFill>
              </a:rPr>
              <a:t/>
            </a:r>
            <a:br>
              <a:rPr lang="ru-RU" b="1" i="1" dirty="0" smtClean="0">
                <a:solidFill>
                  <a:schemeClr val="accent1">
                    <a:lumMod val="75000"/>
                  </a:schemeClr>
                </a:solidFill>
              </a:rPr>
            </a:br>
            <a:r>
              <a:rPr lang="ru-RU" b="1" i="1" dirty="0" smtClean="0">
                <a:solidFill>
                  <a:schemeClr val="accent1">
                    <a:lumMod val="75000"/>
                  </a:schemeClr>
                </a:solidFill>
              </a:rPr>
              <a:t/>
            </a:r>
            <a:br>
              <a:rPr lang="ru-RU" b="1" i="1" dirty="0" smtClean="0">
                <a:solidFill>
                  <a:schemeClr val="accent1">
                    <a:lumMod val="75000"/>
                  </a:schemeClr>
                </a:solidFill>
              </a:rPr>
            </a:br>
            <a:r>
              <a:rPr lang="ru-RU" b="1" i="1" dirty="0" smtClean="0">
                <a:solidFill>
                  <a:schemeClr val="accent1">
                    <a:lumMod val="75000"/>
                  </a:schemeClr>
                </a:solidFill>
              </a:rPr>
              <a:t>Очекувани исходи од проектот</a:t>
            </a:r>
            <a:r>
              <a:rPr lang="ru-RU" b="1" i="1" dirty="0" smtClean="0"/>
              <a:t/>
            </a:r>
            <a:br>
              <a:rPr lang="ru-RU" b="1" i="1" dirty="0" smtClean="0"/>
            </a:br>
            <a:endParaRPr lang="en-US" dirty="0"/>
          </a:p>
        </p:txBody>
      </p:sp>
      <p:sp>
        <p:nvSpPr>
          <p:cNvPr id="3" name="Content Placeholder 2"/>
          <p:cNvSpPr>
            <a:spLocks noGrp="1"/>
          </p:cNvSpPr>
          <p:nvPr>
            <p:ph sz="quarter" idx="1"/>
          </p:nvPr>
        </p:nvSpPr>
        <p:spPr>
          <a:xfrm>
            <a:off x="304800" y="990600"/>
            <a:ext cx="8382000" cy="5562600"/>
          </a:xfrm>
        </p:spPr>
        <p:txBody>
          <a:bodyPr>
            <a:noAutofit/>
          </a:bodyPr>
          <a:lstStyle/>
          <a:p>
            <a:pPr>
              <a:lnSpc>
                <a:spcPct val="170000"/>
              </a:lnSpc>
              <a:buNone/>
            </a:pPr>
            <a:r>
              <a:rPr lang="ru-RU" sz="1400" dirty="0" smtClean="0">
                <a:cs typeface="Arial" pitchFamily="34" charset="0"/>
              </a:rPr>
              <a:t>Следните </a:t>
            </a:r>
            <a:r>
              <a:rPr lang="ru-RU" sz="1400" b="1" dirty="0" smtClean="0">
                <a:cs typeface="Arial" pitchFamily="34" charset="0"/>
              </a:rPr>
              <a:t>генерални исходи</a:t>
            </a:r>
            <a:r>
              <a:rPr lang="ru-RU" sz="1400" dirty="0" smtClean="0">
                <a:cs typeface="Arial" pitchFamily="34" charset="0"/>
              </a:rPr>
              <a:t> се очекува да се постигнат со спроведување на проектот за мобилност:</a:t>
            </a:r>
          </a:p>
          <a:p>
            <a:pPr>
              <a:lnSpc>
                <a:spcPct val="170000"/>
              </a:lnSpc>
            </a:pPr>
            <a:r>
              <a:rPr lang="ru-RU" sz="1400" dirty="0" smtClean="0">
                <a:cs typeface="Arial" pitchFamily="34" charset="0"/>
              </a:rPr>
              <a:t>развивање клучни компетенции и вештини кај наставниците со цел за подобрување на нивниот професионален развој и подобрување на квалитетот на учењето и поучувањето;</a:t>
            </a:r>
          </a:p>
          <a:p>
            <a:pPr>
              <a:lnSpc>
                <a:spcPct val="170000"/>
              </a:lnSpc>
            </a:pPr>
            <a:r>
              <a:rPr lang="ru-RU" sz="1400" dirty="0" smtClean="0">
                <a:cs typeface="Arial" pitchFamily="34" charset="0"/>
              </a:rPr>
              <a:t>поттикнување иновации во учењето и поучувањето преку употреба на нови техники и стратегии на учење и поучување;</a:t>
            </a:r>
          </a:p>
          <a:p>
            <a:pPr>
              <a:lnSpc>
                <a:spcPct val="170000"/>
              </a:lnSpc>
            </a:pPr>
            <a:r>
              <a:rPr lang="ru-RU" sz="1400" dirty="0" smtClean="0">
                <a:cs typeface="Arial" pitchFamily="34" charset="0"/>
              </a:rPr>
              <a:t>збогатување на јазичните компетенции на учесниците на обуката;</a:t>
            </a:r>
          </a:p>
          <a:p>
            <a:pPr>
              <a:lnSpc>
                <a:spcPct val="170000"/>
              </a:lnSpc>
            </a:pPr>
            <a:r>
              <a:rPr lang="ru-RU" sz="1400" dirty="0" smtClean="0">
                <a:cs typeface="Arial" pitchFamily="34" charset="0"/>
              </a:rPr>
              <a:t>промовирање на доживотното учење;</a:t>
            </a:r>
          </a:p>
          <a:p>
            <a:pPr>
              <a:lnSpc>
                <a:spcPct val="170000"/>
              </a:lnSpc>
            </a:pPr>
            <a:r>
              <a:rPr lang="ru-RU" sz="1400" dirty="0" smtClean="0">
                <a:cs typeface="Arial" pitchFamily="34" charset="0"/>
              </a:rPr>
              <a:t>разбирање на различните култури и различните земји преку можноста за соработка со други наставници и институции и развивање на мрежа од интернационални контакти;</a:t>
            </a:r>
          </a:p>
          <a:p>
            <a:pPr>
              <a:lnSpc>
                <a:spcPct val="170000"/>
              </a:lnSpc>
            </a:pPr>
            <a:r>
              <a:rPr lang="ru-RU" sz="1400" dirty="0" smtClean="0">
                <a:cs typeface="Arial" pitchFamily="34" charset="0"/>
              </a:rPr>
              <a:t>зголемување на капацитетите, атрактивноста и интернационалната димензија на училиштето со цел да се понудат активности и програми кои подобро ги поддржуваат потребите на поединците (учениците, вработените и локалната средина).</a:t>
            </a:r>
          </a:p>
          <a:p>
            <a:endParaRPr lang="en-US" sz="1400" dirty="0"/>
          </a:p>
        </p:txBody>
      </p:sp>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38"/>
            <a:ext cx="8229600" cy="868362"/>
          </a:xfrm>
        </p:spPr>
        <p:txBody>
          <a:bodyPr>
            <a:normAutofit fontScale="90000"/>
          </a:bodyPr>
          <a:lstStyle/>
          <a:p>
            <a:r>
              <a:rPr lang="ru-RU" sz="2000" b="1" dirty="0" smtClean="0"/>
              <a:t>Обуката за развивање на креативноста во училиница  </a:t>
            </a:r>
            <a:r>
              <a:rPr lang="ru-RU" sz="2000" dirty="0" smtClean="0"/>
              <a:t>ќе овозможи развивање на следните </a:t>
            </a:r>
            <a:r>
              <a:rPr lang="ru-RU" sz="2000" b="1" dirty="0" smtClean="0"/>
              <a:t>комптенции</a:t>
            </a:r>
            <a:r>
              <a:rPr lang="ru-RU" sz="2000" dirty="0" smtClean="0"/>
              <a:t> кај учесниците:</a:t>
            </a:r>
            <a:br>
              <a:rPr lang="ru-RU" sz="2000" dirty="0" smtClean="0"/>
            </a:br>
            <a:endParaRPr lang="en-US" sz="2000" dirty="0"/>
          </a:p>
        </p:txBody>
      </p:sp>
      <p:sp>
        <p:nvSpPr>
          <p:cNvPr id="3" name="Content Placeholder 2"/>
          <p:cNvSpPr>
            <a:spLocks noGrp="1"/>
          </p:cNvSpPr>
          <p:nvPr>
            <p:ph sz="quarter" idx="1"/>
          </p:nvPr>
        </p:nvSpPr>
        <p:spPr>
          <a:xfrm>
            <a:off x="457200" y="1066800"/>
            <a:ext cx="8229600" cy="5059363"/>
          </a:xfrm>
        </p:spPr>
        <p:txBody>
          <a:bodyPr>
            <a:normAutofit fontScale="85000" lnSpcReduction="20000"/>
          </a:bodyPr>
          <a:lstStyle/>
          <a:p>
            <a:pPr>
              <a:buNone/>
            </a:pPr>
            <a:endParaRPr lang="ru-RU" dirty="0" smtClean="0"/>
          </a:p>
          <a:p>
            <a:r>
              <a:rPr lang="ru-RU" sz="2100" dirty="0" smtClean="0"/>
              <a:t>подобрување на нивните наставни стратегии со акцент на креативноста во училница</a:t>
            </a:r>
            <a:r>
              <a:rPr lang="en-US" sz="2100" dirty="0" smtClean="0"/>
              <a:t>;</a:t>
            </a:r>
          </a:p>
          <a:p>
            <a:r>
              <a:rPr lang="mk-MK" sz="2100" dirty="0" smtClean="0"/>
              <a:t>зголемување на </a:t>
            </a:r>
            <a:r>
              <a:rPr lang="ru-RU" sz="2100" dirty="0" smtClean="0"/>
              <a:t>инспирацијата  за користење на традиционални и алтернативни наставни методи</a:t>
            </a:r>
          </a:p>
          <a:p>
            <a:r>
              <a:rPr lang="ru-RU" sz="2100" dirty="0" smtClean="0"/>
              <a:t>подготвување на своите лекции на покреативен и интересен начин преку стимулирање на  критичко размислување</a:t>
            </a:r>
          </a:p>
          <a:p>
            <a:r>
              <a:rPr lang="ru-RU" sz="2100" dirty="0" smtClean="0"/>
              <a:t>мотивирање на  учениците да го следат своето образование</a:t>
            </a:r>
          </a:p>
          <a:p>
            <a:r>
              <a:rPr lang="ru-RU" sz="2100" dirty="0" smtClean="0"/>
              <a:t>постигнување нови вештини и алатки за предавање на разни предмети</a:t>
            </a:r>
          </a:p>
          <a:p>
            <a:pPr>
              <a:buNone/>
            </a:pPr>
            <a:endParaRPr lang="ru-RU" dirty="0" smtClean="0"/>
          </a:p>
          <a:p>
            <a:pPr>
              <a:buNone/>
            </a:pPr>
            <a:r>
              <a:rPr lang="ru-RU" dirty="0" smtClean="0"/>
              <a:t>Повеќе детали за обуката во </a:t>
            </a:r>
            <a:r>
              <a:rPr lang="ru-RU" b="1" dirty="0" smtClean="0"/>
              <a:t>Сплит, Хрватска</a:t>
            </a:r>
            <a:r>
              <a:rPr lang="ru-RU" dirty="0" smtClean="0"/>
              <a:t> ќе најдете на   следниот линк </a:t>
            </a:r>
            <a:r>
              <a:rPr lang="en-US" dirty="0" smtClean="0">
                <a:hlinkClick r:id="rId2"/>
              </a:rPr>
              <a:t>https://erasmuscoursescroatia.com/creativity-in-the-classroom</a:t>
            </a:r>
            <a:r>
              <a:rPr lang="en-US" dirty="0" smtClean="0">
                <a:hlinkClick r:id="rId2"/>
              </a:rPr>
              <a:t>/</a:t>
            </a:r>
            <a:r>
              <a:rPr lang="en-US" dirty="0" smtClean="0"/>
              <a:t> </a:t>
            </a:r>
            <a:r>
              <a:rPr lang="mk-MK" dirty="0" smtClean="0"/>
              <a:t> </a:t>
            </a:r>
            <a:endParaRPr lang="ru-RU" dirty="0" smtClean="0"/>
          </a:p>
          <a:p>
            <a:pPr>
              <a:buNone/>
            </a:pPr>
            <a:endParaRPr lang="ru-RU" dirty="0" smtClean="0"/>
          </a:p>
          <a:p>
            <a:pPr>
              <a:buNone/>
            </a:pPr>
            <a:r>
              <a:rPr lang="ru-RU" dirty="0" smtClean="0"/>
              <a:t>Датум на реализација на обуката:</a:t>
            </a:r>
            <a:r>
              <a:rPr lang="ru-RU" b="1" dirty="0" smtClean="0"/>
              <a:t> 02-08.08.2020 година (седум дена</a:t>
            </a:r>
            <a:r>
              <a:rPr lang="ru-RU" b="1" dirty="0" smtClean="0"/>
              <a:t>)</a:t>
            </a:r>
            <a:endParaRPr lang="ru-RU" dirty="0" smtClean="0"/>
          </a:p>
          <a:p>
            <a:endParaRPr lang="en-US" dirty="0"/>
          </a:p>
        </p:txBody>
      </p:sp>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b="1" i="1" dirty="0" smtClean="0"/>
              <a:t>Провајдери на обуки</a:t>
            </a:r>
            <a:endParaRPr lang="en-US" dirty="0"/>
          </a:p>
        </p:txBody>
      </p:sp>
      <p:sp>
        <p:nvSpPr>
          <p:cNvPr id="3" name="Content Placeholder 2"/>
          <p:cNvSpPr>
            <a:spLocks noGrp="1"/>
          </p:cNvSpPr>
          <p:nvPr>
            <p:ph sz="quarter" idx="1"/>
          </p:nvPr>
        </p:nvSpPr>
        <p:spPr/>
        <p:txBody>
          <a:bodyPr/>
          <a:lstStyle/>
          <a:p>
            <a:r>
              <a:rPr lang="en-US" b="1" i="1" dirty="0" smtClean="0"/>
              <a:t>Erasmus+ KA1 Teacher Training </a:t>
            </a:r>
            <a:r>
              <a:rPr lang="en-US" b="1" i="1" dirty="0" smtClean="0"/>
              <a:t>Centre </a:t>
            </a:r>
            <a:r>
              <a:rPr lang="en-US" b="1" dirty="0" err="1" smtClean="0">
                <a:solidFill>
                  <a:schemeClr val="accent1">
                    <a:lumMod val="75000"/>
                  </a:schemeClr>
                </a:solidFill>
              </a:rPr>
              <a:t>Maksima</a:t>
            </a:r>
            <a:r>
              <a:rPr lang="en-US" b="1" dirty="0" smtClean="0">
                <a:solidFill>
                  <a:schemeClr val="accent1">
                    <a:lumMod val="75000"/>
                  </a:schemeClr>
                </a:solidFill>
              </a:rPr>
              <a:t> TTC </a:t>
            </a:r>
            <a:r>
              <a:rPr lang="en-US" b="1" dirty="0" smtClean="0">
                <a:solidFill>
                  <a:schemeClr val="accent1">
                    <a:lumMod val="75000"/>
                  </a:schemeClr>
                </a:solidFill>
              </a:rPr>
              <a:t>Split </a:t>
            </a:r>
            <a:r>
              <a:rPr lang="mk-MK" b="1" i="1" dirty="0" smtClean="0">
                <a:solidFill>
                  <a:schemeClr val="accent1">
                    <a:lumMod val="75000"/>
                  </a:schemeClr>
                </a:solidFill>
              </a:rPr>
              <a:t> </a:t>
            </a:r>
            <a:r>
              <a:rPr lang="ru-RU" dirty="0" smtClean="0"/>
              <a:t>е тренинг компанија со долгогодишно искуство во полето на доживотното учење во </a:t>
            </a:r>
            <a:r>
              <a:rPr lang="ru-RU" b="1" dirty="0" smtClean="0"/>
              <a:t>Хрватска</a:t>
            </a:r>
            <a:r>
              <a:rPr lang="ru-RU" dirty="0" smtClean="0"/>
              <a:t>.</a:t>
            </a:r>
          </a:p>
          <a:p>
            <a:r>
              <a:rPr lang="ru-RU" dirty="0" smtClean="0"/>
              <a:t>Нивна веб страна –</a:t>
            </a:r>
          </a:p>
          <a:p>
            <a:pPr>
              <a:buNone/>
            </a:pPr>
            <a:r>
              <a:rPr lang="en-US" dirty="0" smtClean="0">
                <a:hlinkClick r:id="rId2"/>
              </a:rPr>
              <a:t>https://erasmuscoursescroatia.com </a:t>
            </a:r>
            <a:r>
              <a:rPr lang="ru-RU" dirty="0" smtClean="0"/>
              <a:t/>
            </a:r>
            <a:br>
              <a:rPr lang="ru-RU" dirty="0" smtClean="0"/>
            </a:br>
            <a:endParaRPr lang="en-US" dirty="0"/>
          </a:p>
        </p:txBody>
      </p:sp>
    </p:spTree>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838200"/>
          </a:xfrm>
        </p:spPr>
        <p:txBody>
          <a:bodyPr>
            <a:normAutofit fontScale="90000"/>
          </a:bodyPr>
          <a:lstStyle/>
          <a:p>
            <a:pPr algn="ctr"/>
            <a:r>
              <a:rPr lang="ru-RU" sz="3600" b="1" i="1" dirty="0" smtClean="0"/>
              <a:t/>
            </a:r>
            <a:br>
              <a:rPr lang="ru-RU" sz="3600" b="1" i="1" dirty="0" smtClean="0"/>
            </a:br>
            <a:r>
              <a:rPr lang="ru-RU" sz="3600" b="1" i="1" dirty="0" smtClean="0"/>
              <a:t/>
            </a:r>
            <a:br>
              <a:rPr lang="ru-RU" sz="3600" b="1" i="1" dirty="0" smtClean="0"/>
            </a:br>
            <a:r>
              <a:rPr lang="ru-RU" sz="2200" b="1" i="1" dirty="0" smtClean="0"/>
              <a:t>Хронолошки приказ на активностите во проектот</a:t>
            </a:r>
            <a:r>
              <a:rPr lang="ru-RU" b="1" i="1" dirty="0" smtClean="0"/>
              <a:t/>
            </a:r>
            <a:br>
              <a:rPr lang="ru-RU" b="1" i="1" dirty="0" smtClean="0"/>
            </a:br>
            <a:endParaRPr lang="en-US" dirty="0"/>
          </a:p>
        </p:txBody>
      </p:sp>
      <p:sp>
        <p:nvSpPr>
          <p:cNvPr id="3" name="Content Placeholder 2"/>
          <p:cNvSpPr>
            <a:spLocks noGrp="1"/>
          </p:cNvSpPr>
          <p:nvPr>
            <p:ph sz="quarter" idx="1"/>
          </p:nvPr>
        </p:nvSpPr>
        <p:spPr>
          <a:xfrm>
            <a:off x="457200" y="1066800"/>
            <a:ext cx="7467600" cy="4873752"/>
          </a:xfrm>
        </p:spPr>
        <p:txBody>
          <a:bodyPr>
            <a:normAutofit fontScale="40000" lnSpcReduction="20000"/>
          </a:bodyPr>
          <a:lstStyle/>
          <a:p>
            <a:r>
              <a:rPr lang="ru-RU" sz="4000" b="1" dirty="0" smtClean="0">
                <a:cs typeface="Arial" pitchFamily="34" charset="0"/>
              </a:rPr>
              <a:t>запознавање на наставниците во училиштето со профилот на обуките</a:t>
            </a:r>
            <a:r>
              <a:rPr lang="ru-RU" sz="4000" dirty="0" smtClean="0">
                <a:cs typeface="Arial" pitchFamily="34" charset="0"/>
              </a:rPr>
              <a:t> – по одобрување на аплкацијата од страна на Националната агенција, планирано е одржување на Наставнички совет во училиштето на кој ќе бидат присутни сите наставници, и на кој Тимот за проекти ќе ги запознае наставниците со профилот на избраните обуки;</a:t>
            </a:r>
          </a:p>
          <a:p>
            <a:r>
              <a:rPr lang="ru-RU" sz="4000" b="1" dirty="0" smtClean="0">
                <a:cs typeface="Arial" pitchFamily="34" charset="0"/>
              </a:rPr>
              <a:t>критериуми за вклучување на наставници во обуките</a:t>
            </a:r>
            <a:r>
              <a:rPr lang="ru-RU" sz="4000" dirty="0" smtClean="0">
                <a:cs typeface="Arial" pitchFamily="34" charset="0"/>
              </a:rPr>
              <a:t> – за време на истиот Наставнички совет наставниците ќе бидат запознаени со начинот на вклучување на наставниците во обуките како и критериумите според кои ќе бидат избрани наставниците за посета на истите;</a:t>
            </a:r>
          </a:p>
          <a:p>
            <a:r>
              <a:rPr lang="ru-RU" sz="4000" b="1" dirty="0" smtClean="0">
                <a:cs typeface="Arial" pitchFamily="34" charset="0"/>
              </a:rPr>
              <a:t>пријавувавње на наставници</a:t>
            </a:r>
            <a:r>
              <a:rPr lang="ru-RU" sz="4000" dirty="0" smtClean="0">
                <a:cs typeface="Arial" pitchFamily="34" charset="0"/>
              </a:rPr>
              <a:t> – во дадена временска рамка сите заинтересирани наставници ќе имаат можност да се пријават за понудените обуки. За  обуката наставниците кои ќе сакаат да се пријават како кандидати ќе мора да ги пополнат Еуропас документите (кратка биографија вклучувајќи го делот за самопроценка на дигиталните вештини и јазичниот пасош). Врз база на поднесените документи Тимот за проектот заедно со раководниот кадар во училиштето ќе ги избере наставниците кои најдобро ги исполнуваат наведените критериуми;</a:t>
            </a:r>
          </a:p>
          <a:p>
            <a:endParaRPr lang="ru-RU" dirty="0" smtClean="0"/>
          </a:p>
        </p:txBody>
      </p:sp>
    </p:spTree>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762000"/>
            <a:ext cx="8229600" cy="4525963"/>
          </a:xfrm>
        </p:spPr>
        <p:txBody>
          <a:bodyPr>
            <a:normAutofit fontScale="77500" lnSpcReduction="20000"/>
          </a:bodyPr>
          <a:lstStyle/>
          <a:p>
            <a:r>
              <a:rPr lang="ru-RU" b="1" dirty="0" smtClean="0"/>
              <a:t>контакт со провајдерите и училиштето-домаќин</a:t>
            </a:r>
            <a:r>
              <a:rPr lang="ru-RU" dirty="0" smtClean="0"/>
              <a:t> – по одобрување на апликацијата координаторот на Тимот за проекти ќе стапи во контакт со провајдерите на избраната обука како и со училиштето-домаќин со цел да се изрази заинтересираност за понудените обуки и склучување на Договори за мобилност (дефинирање на условите за мобилноста, идентификување на исходите од учење кои треба да се постигнат за време на обуката, одредување на начинот на евалуација и начинот на документирање на нивното постигнување);</a:t>
            </a:r>
          </a:p>
          <a:p>
            <a:endParaRPr lang="ru-RU" dirty="0" smtClean="0"/>
          </a:p>
          <a:p>
            <a:r>
              <a:rPr lang="ru-RU" b="1" dirty="0" smtClean="0"/>
              <a:t>потпишување на Договори за учење со избраните наставници </a:t>
            </a:r>
            <a:r>
              <a:rPr lang="ru-RU" dirty="0" smtClean="0"/>
              <a:t>– подготовка на договорите (информации за очекуваните исходи за учење кои ќе треба да се постигнат за време на обуките и со кои вештини ќе се стекнат наставниците за време на обуката, како и кога ќе бидат евалуирани тие, како ќе се документираат стекнатите компетенции и вештини, нивните обврски по завршување на обуките и одржување на дисеминација на останатите наставници во училиштето);</a:t>
            </a:r>
          </a:p>
          <a:p>
            <a:endParaRPr lang="en-US" dirty="0"/>
          </a:p>
        </p:txBody>
      </p:sp>
    </p:spTree>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229600" cy="6400800"/>
          </a:xfrm>
        </p:spPr>
        <p:txBody>
          <a:bodyPr>
            <a:noAutofit/>
          </a:bodyPr>
          <a:lstStyle/>
          <a:p>
            <a:pPr>
              <a:buFont typeface="Wingdings" pitchFamily="2" charset="2"/>
              <a:buChar char="ü"/>
            </a:pPr>
            <a:r>
              <a:rPr lang="ru-RU" sz="1400" b="1" dirty="0" smtClean="0">
                <a:cs typeface="Arial" pitchFamily="34" charset="0"/>
              </a:rPr>
              <a:t>лингвистичка и културолошка поддршка на избраните наставници</a:t>
            </a:r>
            <a:r>
              <a:rPr lang="ru-RU" sz="1400" dirty="0" smtClean="0">
                <a:cs typeface="Arial" pitchFamily="34" charset="0"/>
              </a:rPr>
              <a:t> – обезбедување на соодветна поддршка на избраниите наставници (понуда на онлајн материјали за лингвистичка подготовка, кратка презентација за провајдерот на обуки како и земјата каде што ќе се организира обуката);</a:t>
            </a:r>
          </a:p>
          <a:p>
            <a:pPr>
              <a:buFont typeface="Wingdings" pitchFamily="2" charset="2"/>
              <a:buChar char="ü"/>
            </a:pPr>
            <a:r>
              <a:rPr lang="ru-RU" sz="1400" b="1" dirty="0" smtClean="0">
                <a:cs typeface="Arial" pitchFamily="34" charset="0"/>
              </a:rPr>
              <a:t>тек на обуката</a:t>
            </a:r>
            <a:r>
              <a:rPr lang="ru-RU" sz="1400" dirty="0" smtClean="0">
                <a:cs typeface="Arial" pitchFamily="34" charset="0"/>
              </a:rPr>
              <a:t> – учество на обуката;</a:t>
            </a:r>
          </a:p>
          <a:p>
            <a:pPr>
              <a:buFont typeface="Wingdings" pitchFamily="2" charset="2"/>
              <a:buChar char="ü"/>
            </a:pPr>
            <a:r>
              <a:rPr lang="ru-RU" sz="1400" b="1" dirty="0" smtClean="0">
                <a:cs typeface="Arial" pitchFamily="34" charset="0"/>
              </a:rPr>
              <a:t>извештај од посетената обука</a:t>
            </a:r>
            <a:r>
              <a:rPr lang="ru-RU" sz="1400" dirty="0" smtClean="0">
                <a:cs typeface="Arial" pitchFamily="34" charset="0"/>
              </a:rPr>
              <a:t> – подготовка на детален извештај од посетената обука од страна на избраните наставници за стекнатите комптенции и вештини;</a:t>
            </a:r>
          </a:p>
          <a:p>
            <a:pPr>
              <a:buFont typeface="Wingdings" pitchFamily="2" charset="2"/>
              <a:buChar char="ü"/>
            </a:pPr>
            <a:r>
              <a:rPr lang="ru-RU" sz="1400" b="1" dirty="0" smtClean="0">
                <a:cs typeface="Arial" pitchFamily="34" charset="0"/>
              </a:rPr>
              <a:t>издавање на Еуропас документ за мобилност </a:t>
            </a:r>
            <a:r>
              <a:rPr lang="ru-RU" sz="1400" dirty="0" smtClean="0">
                <a:cs typeface="Arial" pitchFamily="34" charset="0"/>
              </a:rPr>
              <a:t>– спроведување на процес за препознавање и признавање на здобиените комптенции и вештини;</a:t>
            </a:r>
          </a:p>
          <a:p>
            <a:pPr>
              <a:buFont typeface="Wingdings" pitchFamily="2" charset="2"/>
              <a:buChar char="ü"/>
            </a:pPr>
            <a:r>
              <a:rPr lang="ru-RU" sz="1800" b="1" dirty="0" smtClean="0">
                <a:cs typeface="Arial" pitchFamily="34" charset="0"/>
              </a:rPr>
              <a:t>имплементирање</a:t>
            </a:r>
            <a:r>
              <a:rPr lang="ru-RU" sz="1400" b="1" dirty="0" smtClean="0">
                <a:cs typeface="Arial" pitchFamily="34" charset="0"/>
              </a:rPr>
              <a:t> на стекнатите вештини и компетенции во формалните часови</a:t>
            </a:r>
            <a:r>
              <a:rPr lang="ru-RU" sz="1400" dirty="0" smtClean="0">
                <a:cs typeface="Arial" pitchFamily="34" charset="0"/>
              </a:rPr>
              <a:t>;</a:t>
            </a:r>
          </a:p>
          <a:p>
            <a:pPr>
              <a:buFont typeface="Wingdings" pitchFamily="2" charset="2"/>
              <a:buChar char="ü"/>
            </a:pPr>
            <a:r>
              <a:rPr lang="ru-RU" sz="1400" b="1" dirty="0" smtClean="0">
                <a:cs typeface="Arial" pitchFamily="34" charset="0"/>
              </a:rPr>
              <a:t>изработка на план за дисеминација од страна на наставниците кои ги посетиле обуките </a:t>
            </a:r>
            <a:r>
              <a:rPr lang="ru-RU" sz="1400" dirty="0" smtClean="0">
                <a:cs typeface="Arial" pitchFamily="34" charset="0"/>
              </a:rPr>
              <a:t>– прецизно изработени акциски планови за дисеминација со предвидени активности за реализиација;</a:t>
            </a:r>
          </a:p>
          <a:p>
            <a:pPr>
              <a:buFont typeface="Wingdings" pitchFamily="2" charset="2"/>
              <a:buChar char="ü"/>
            </a:pPr>
            <a:r>
              <a:rPr lang="ru-RU" sz="1400" b="1" dirty="0" smtClean="0">
                <a:cs typeface="Arial" pitchFamily="34" charset="0"/>
              </a:rPr>
              <a:t>дисеминација во училиштето: а) </a:t>
            </a:r>
            <a:r>
              <a:rPr lang="ru-RU" sz="1400" dirty="0" smtClean="0">
                <a:cs typeface="Arial" pitchFamily="34" charset="0"/>
              </a:rPr>
              <a:t>спроведување работилници во училиштето; </a:t>
            </a:r>
            <a:r>
              <a:rPr lang="ru-RU" sz="1400" b="1" dirty="0" smtClean="0">
                <a:cs typeface="Arial" pitchFamily="34" charset="0"/>
              </a:rPr>
              <a:t>б)</a:t>
            </a:r>
            <a:r>
              <a:rPr lang="ru-RU" sz="1400" dirty="0" smtClean="0">
                <a:cs typeface="Arial" pitchFamily="34" charset="0"/>
              </a:rPr>
              <a:t> држење отворени часови на кои во пракса ќе се демонстрираат новостекнатите знаења и вештини; </a:t>
            </a:r>
            <a:r>
              <a:rPr lang="ru-RU" sz="1400" b="1" dirty="0" smtClean="0">
                <a:cs typeface="Arial" pitchFamily="34" charset="0"/>
              </a:rPr>
              <a:t>в)</a:t>
            </a:r>
            <a:r>
              <a:rPr lang="ru-RU" sz="1400" dirty="0" smtClean="0">
                <a:cs typeface="Arial" pitchFamily="34" charset="0"/>
              </a:rPr>
              <a:t> менторирање на наставници за имплемантација на новостекнатите вештини и компетенции.</a:t>
            </a:r>
          </a:p>
          <a:p>
            <a:pPr>
              <a:buFont typeface="Wingdings" pitchFamily="2" charset="2"/>
              <a:buChar char="ü"/>
            </a:pPr>
            <a:r>
              <a:rPr lang="ru-RU" sz="1400" b="1" dirty="0" smtClean="0">
                <a:cs typeface="Arial" pitchFamily="34" charset="0"/>
              </a:rPr>
              <a:t>дисеминација во другите училишта на локално ниво</a:t>
            </a:r>
            <a:r>
              <a:rPr lang="ru-RU" sz="1400" dirty="0" smtClean="0">
                <a:cs typeface="Arial" pitchFamily="34" charset="0"/>
              </a:rPr>
              <a:t> – спроведување на дисеминација на локално ниво преку организирање на обуки за наставници од училишта од општина Крива Паланка  и пошироко;</a:t>
            </a:r>
          </a:p>
          <a:p>
            <a:pPr>
              <a:buFont typeface="Wingdings" pitchFamily="2" charset="2"/>
              <a:buChar char="ü"/>
            </a:pPr>
            <a:r>
              <a:rPr lang="ru-RU" sz="1400" b="1" dirty="0" smtClean="0">
                <a:cs typeface="Arial" pitchFamily="34" charset="0"/>
              </a:rPr>
              <a:t>остварување контакт со Здруженијата и Асоцијациите на наставници и понуда за дисеминација на национално ниво</a:t>
            </a:r>
            <a:r>
              <a:rPr lang="ru-RU" sz="1400" dirty="0" smtClean="0">
                <a:cs typeface="Arial" pitchFamily="34" charset="0"/>
              </a:rPr>
              <a:t>;</a:t>
            </a:r>
            <a:endParaRPr lang="ru-RU" sz="1400" b="1" dirty="0" smtClean="0">
              <a:cs typeface="Arial" pitchFamily="34" charset="0"/>
            </a:endParaRPr>
          </a:p>
          <a:p>
            <a:pPr>
              <a:buFont typeface="Wingdings" pitchFamily="2" charset="2"/>
              <a:buChar char="ü"/>
            </a:pPr>
            <a:r>
              <a:rPr lang="ru-RU" sz="1400" b="1" dirty="0" smtClean="0">
                <a:cs typeface="Arial" pitchFamily="34" charset="0"/>
              </a:rPr>
              <a:t>дисеминација во другите училишта на интернационално ниво</a:t>
            </a:r>
            <a:r>
              <a:rPr lang="ru-RU" sz="1400" dirty="0" smtClean="0">
                <a:cs typeface="Arial" pitchFamily="34" charset="0"/>
              </a:rPr>
              <a:t> – спроведување на дисеминација на интернационално ниво преку еТвининг платформата;</a:t>
            </a:r>
            <a:endParaRPr lang="ru-RU" sz="1400" b="1" dirty="0" smtClean="0">
              <a:cs typeface="Arial" pitchFamily="34" charset="0"/>
            </a:endParaRPr>
          </a:p>
          <a:p>
            <a:pPr>
              <a:buFont typeface="Wingdings" pitchFamily="2" charset="2"/>
              <a:buChar char="ü"/>
            </a:pPr>
            <a:r>
              <a:rPr lang="ru-RU" sz="1400" b="1" dirty="0" smtClean="0">
                <a:cs typeface="Arial" pitchFamily="34" charset="0"/>
              </a:rPr>
              <a:t>евалуација на реализираниот проект (формативна и сумативна евалуација).</a:t>
            </a:r>
          </a:p>
          <a:p>
            <a:endParaRPr lang="en-US" sz="1400" dirty="0" smtClean="0">
              <a:latin typeface="Arial" pitchFamily="34" charset="0"/>
              <a:cs typeface="Arial" pitchFamily="34" charset="0"/>
            </a:endParaRPr>
          </a:p>
          <a:p>
            <a:endParaRPr lang="en-US" sz="1400" dirty="0">
              <a:latin typeface="Arial" pitchFamily="34" charset="0"/>
              <a:cs typeface="Arial" pitchFamily="34" charset="0"/>
            </a:endParaRPr>
          </a:p>
        </p:txBody>
      </p:sp>
    </p:spTree>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ru-RU" dirty="0" smtClean="0"/>
              <a:t>За </a:t>
            </a:r>
            <a:r>
              <a:rPr lang="ru-RU" b="1" i="1" dirty="0" smtClean="0"/>
              <a:t>обуката за креативност и критичко размислување </a:t>
            </a:r>
            <a:r>
              <a:rPr lang="ru-RU" dirty="0" smtClean="0"/>
              <a:t>училиштето ќе избере</a:t>
            </a:r>
            <a:r>
              <a:rPr lang="ru-RU" b="1" i="1" dirty="0" smtClean="0"/>
              <a:t> 5 наставници</a:t>
            </a:r>
            <a:r>
              <a:rPr lang="ru-RU" dirty="0" smtClean="0"/>
              <a:t> кои ќе ја следат обуката и </a:t>
            </a:r>
            <a:r>
              <a:rPr lang="ru-RU" b="1" dirty="0" smtClean="0"/>
              <a:t>директорот</a:t>
            </a:r>
            <a:r>
              <a:rPr lang="ru-RU" dirty="0" smtClean="0"/>
              <a:t> на училиштето. </a:t>
            </a:r>
          </a:p>
          <a:p>
            <a:endParaRPr lang="en-US" dirty="0"/>
          </a:p>
        </p:txBody>
      </p:sp>
    </p:spTree>
  </p:cSld>
  <p:clrMapOvr>
    <a:masterClrMapping/>
  </p:clrMapOvr>
  <p:transition spd="med">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787</TotalTime>
  <Words>1598</Words>
  <Application>Microsoft Office PowerPoint</Application>
  <PresentationFormat>On-screen Show (4:3)</PresentationFormat>
  <Paragraphs>103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Oriel</vt:lpstr>
      <vt:lpstr>                 Еразмус+ програма - Клучна Акција КА101:  Учење преку индивидуални мобилности    Име на проектот:  Иновативност и креативност = мотивација и добро образование (Innovation and Creativity = Motivation and Good Education)  Почеток на проектот:  31.12.2019 година Крај на проектот: 29.6.2021 година </vt:lpstr>
      <vt:lpstr>Цели на проектот </vt:lpstr>
      <vt:lpstr>   Очекувани исходи од проектот </vt:lpstr>
      <vt:lpstr>Обуката за развивање на креативноста во училиница  ќе овозможи развивање на следните комптенции кај учесниците: </vt:lpstr>
      <vt:lpstr>Провајдери на обуки</vt:lpstr>
      <vt:lpstr>  Хронолошки приказ на активностите во проектот </vt:lpstr>
      <vt:lpstr>Slide 7</vt:lpstr>
      <vt:lpstr>Slide 8</vt:lpstr>
      <vt:lpstr>Slide 9</vt:lpstr>
      <vt:lpstr>              Критериуми кои ќе се користат при изборот на наставници се: </vt:lpstr>
      <vt:lpstr>Slide 11</vt:lpstr>
      <vt:lpstr> Дисеминација на резултатите од проектот </vt:lpstr>
      <vt:lpstr>Slide 13</vt:lpstr>
      <vt:lpstr>Евалуација на прокетот</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Еразмус+ програма - Клучна Акција КА101: Учење преку индивидуални мобилности 2019-2020  Име на проектот: Иновативност и креативност = мотивација и добро образование (Innovation and Creativity = Motivation and Good Education) Почеток на проектот: 31.12.2019 година Крај на проектот: 29.6.2021 година</dc:title>
  <dc:creator>computer</dc:creator>
  <cp:lastModifiedBy>computer</cp:lastModifiedBy>
  <cp:revision>83</cp:revision>
  <dcterms:created xsi:type="dcterms:W3CDTF">2006-08-16T00:00:00Z</dcterms:created>
  <dcterms:modified xsi:type="dcterms:W3CDTF">2019-10-03T16:29:32Z</dcterms:modified>
</cp:coreProperties>
</file>